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66"/>
  </p:notesMasterIdLst>
  <p:handoutMasterIdLst>
    <p:handoutMasterId r:id="rId67"/>
  </p:handoutMasterIdLst>
  <p:sldIdLst>
    <p:sldId id="585" r:id="rId2"/>
    <p:sldId id="1698" r:id="rId3"/>
    <p:sldId id="1700" r:id="rId4"/>
    <p:sldId id="527" r:id="rId5"/>
    <p:sldId id="1665" r:id="rId6"/>
    <p:sldId id="1701" r:id="rId7"/>
    <p:sldId id="1757" r:id="rId8"/>
    <p:sldId id="1702" r:id="rId9"/>
    <p:sldId id="1756" r:id="rId10"/>
    <p:sldId id="1708" r:id="rId11"/>
    <p:sldId id="1704" r:id="rId12"/>
    <p:sldId id="1705" r:id="rId13"/>
    <p:sldId id="1758" r:id="rId14"/>
    <p:sldId id="1710" r:id="rId15"/>
    <p:sldId id="1711" r:id="rId16"/>
    <p:sldId id="1712" r:id="rId17"/>
    <p:sldId id="1713" r:id="rId18"/>
    <p:sldId id="1714" r:id="rId19"/>
    <p:sldId id="1715" r:id="rId20"/>
    <p:sldId id="1716" r:id="rId21"/>
    <p:sldId id="1717" r:id="rId22"/>
    <p:sldId id="1718" r:id="rId23"/>
    <p:sldId id="1719" r:id="rId24"/>
    <p:sldId id="1720" r:id="rId25"/>
    <p:sldId id="1721" r:id="rId26"/>
    <p:sldId id="1753" r:id="rId27"/>
    <p:sldId id="1725" r:id="rId28"/>
    <p:sldId id="1724" r:id="rId29"/>
    <p:sldId id="1722" r:id="rId30"/>
    <p:sldId id="1752" r:id="rId31"/>
    <p:sldId id="1696" r:id="rId32"/>
    <p:sldId id="1697" r:id="rId33"/>
    <p:sldId id="1656" r:id="rId34"/>
    <p:sldId id="1707" r:id="rId35"/>
    <p:sldId id="1695" r:id="rId36"/>
    <p:sldId id="1750" r:id="rId37"/>
    <p:sldId id="1751" r:id="rId38"/>
    <p:sldId id="1726" r:id="rId39"/>
    <p:sldId id="1727" r:id="rId40"/>
    <p:sldId id="1728" r:id="rId41"/>
    <p:sldId id="1729" r:id="rId42"/>
    <p:sldId id="1730" r:id="rId43"/>
    <p:sldId id="1754" r:id="rId44"/>
    <p:sldId id="1755" r:id="rId45"/>
    <p:sldId id="1731" r:id="rId46"/>
    <p:sldId id="1732" r:id="rId47"/>
    <p:sldId id="1733" r:id="rId48"/>
    <p:sldId id="1734" r:id="rId49"/>
    <p:sldId id="1735" r:id="rId50"/>
    <p:sldId id="1736" r:id="rId51"/>
    <p:sldId id="1737" r:id="rId52"/>
    <p:sldId id="1738" r:id="rId53"/>
    <p:sldId id="1739" r:id="rId54"/>
    <p:sldId id="1740" r:id="rId55"/>
    <p:sldId id="1741" r:id="rId56"/>
    <p:sldId id="1742" r:id="rId57"/>
    <p:sldId id="1743" r:id="rId58"/>
    <p:sldId id="1744" r:id="rId59"/>
    <p:sldId id="1745" r:id="rId60"/>
    <p:sldId id="1746" r:id="rId61"/>
    <p:sldId id="1747" r:id="rId62"/>
    <p:sldId id="1748" r:id="rId63"/>
    <p:sldId id="1749" r:id="rId64"/>
    <p:sldId id="1689" r:id="rId65"/>
  </p:sldIdLst>
  <p:sldSz cx="9144000" cy="6858000" type="screen4x3"/>
  <p:notesSz cx="7315200" cy="9601200"/>
  <p:custDataLst>
    <p:tags r:id="rId68"/>
  </p:custDataLst>
  <p:defaultTextStyle>
    <a:defPPr>
      <a:defRPr lang="en-US"/>
    </a:defPPr>
    <a:lvl1pPr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1pPr>
    <a:lvl2pPr marL="4572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2pPr>
    <a:lvl3pPr marL="9144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3pPr>
    <a:lvl4pPr marL="13716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4pPr>
    <a:lvl5pPr marL="18288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5pPr>
    <a:lvl6pPr marL="2286000" algn="l" defTabSz="914400" rtl="0" eaLnBrk="1" latinLnBrk="0" hangingPunct="1">
      <a:defRPr kumimoji="1" sz="2400" b="1" kern="1200">
        <a:solidFill>
          <a:schemeClr val="tx1"/>
        </a:solidFill>
        <a:latin typeface="Tahoma" pitchFamily="34" charset="0"/>
        <a:ea typeface="ＭＳ Ｐゴシック" charset="-128"/>
        <a:cs typeface="+mn-cs"/>
      </a:defRPr>
    </a:lvl6pPr>
    <a:lvl7pPr marL="2743200" algn="l" defTabSz="914400" rtl="0" eaLnBrk="1" latinLnBrk="0" hangingPunct="1">
      <a:defRPr kumimoji="1" sz="2400" b="1" kern="1200">
        <a:solidFill>
          <a:schemeClr val="tx1"/>
        </a:solidFill>
        <a:latin typeface="Tahoma" pitchFamily="34" charset="0"/>
        <a:ea typeface="ＭＳ Ｐゴシック" charset="-128"/>
        <a:cs typeface="+mn-cs"/>
      </a:defRPr>
    </a:lvl7pPr>
    <a:lvl8pPr marL="3200400" algn="l" defTabSz="914400" rtl="0" eaLnBrk="1" latinLnBrk="0" hangingPunct="1">
      <a:defRPr kumimoji="1" sz="2400" b="1" kern="1200">
        <a:solidFill>
          <a:schemeClr val="tx1"/>
        </a:solidFill>
        <a:latin typeface="Tahoma" pitchFamily="34" charset="0"/>
        <a:ea typeface="ＭＳ Ｐゴシック" charset="-128"/>
        <a:cs typeface="+mn-cs"/>
      </a:defRPr>
    </a:lvl8pPr>
    <a:lvl9pPr marL="3657600" algn="l" defTabSz="914400" rtl="0" eaLnBrk="1" latinLnBrk="0" hangingPunct="1">
      <a:defRPr kumimoji="1" sz="2400" b="1" kern="1200">
        <a:solidFill>
          <a:schemeClr val="tx1"/>
        </a:solidFill>
        <a:latin typeface="Tahoma" pitchFamily="34" charset="0"/>
        <a:ea typeface="ＭＳ Ｐゴシック" charset="-128"/>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EAEAEA"/>
    <a:srgbClr val="DDDDDD"/>
    <a:srgbClr val="C0C0C0"/>
    <a:srgbClr val="B2B2B2"/>
    <a:srgbClr val="FF9900"/>
    <a:srgbClr val="8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87" autoAdjust="0"/>
    <p:restoredTop sz="94706" autoAdjust="0"/>
  </p:normalViewPr>
  <p:slideViewPr>
    <p:cSldViewPr>
      <p:cViewPr varScale="1">
        <p:scale>
          <a:sx n="111" d="100"/>
          <a:sy n="111" d="100"/>
        </p:scale>
        <p:origin x="210" y="114"/>
      </p:cViewPr>
      <p:guideLst>
        <p:guide orient="horz" pos="235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2" d="100"/>
          <a:sy n="82" d="100"/>
        </p:scale>
        <p:origin x="-3096" y="-7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a:p>
            <a:r>
              <a:rPr lang="en-US" altLang="ja-JP"/>
              <a:t>B.H.Far (University of Calgary)</a:t>
            </a:r>
            <a:endParaRPr lang="ja-JP" altLang="en-US"/>
          </a:p>
        </p:txBody>
      </p:sp>
      <p:sp>
        <p:nvSpPr>
          <p:cNvPr id="409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dirty="0"/>
              <a:t>Winter 2008</a:t>
            </a:r>
            <a:endParaRPr lang="en-US" altLang="ja-JP" dirty="0"/>
          </a:p>
        </p:txBody>
      </p:sp>
      <p:sp>
        <p:nvSpPr>
          <p:cNvPr id="4100" name="Rectangle 4"/>
          <p:cNvSpPr>
            <a:spLocks noGrp="1" noChangeArrowheads="1"/>
          </p:cNvSpPr>
          <p:nvPr>
            <p:ph type="ftr" sz="quarter" idx="2"/>
          </p:nvPr>
        </p:nvSpPr>
        <p:spPr bwMode="auto">
          <a:xfrm>
            <a:off x="0" y="9121775"/>
            <a:ext cx="401320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a:p>
            <a:r>
              <a:rPr lang="en-US" altLang="ja-JP"/>
              <a:t>far@ucalgary.ca</a:t>
            </a:r>
          </a:p>
        </p:txBody>
      </p:sp>
      <p:sp>
        <p:nvSpPr>
          <p:cNvPr id="410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CE4FBD32-EB7D-492D-BD24-4B7A13FA78EA}" type="slidenum">
              <a:rPr lang="ja-JP" altLang="en-US"/>
              <a:pPr/>
              <a:t>‹#›</a:t>
            </a:fld>
            <a:endParaRPr lang="en-US" altLang="ja-JP"/>
          </a:p>
        </p:txBody>
      </p:sp>
    </p:spTree>
    <p:extLst>
      <p:ext uri="{BB962C8B-B14F-4D97-AF65-F5344CB8AC3E}">
        <p14:creationId xmlns:p14="http://schemas.microsoft.com/office/powerpoint/2010/main" val="331499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p:txBody>
      </p:sp>
      <p:sp>
        <p:nvSpPr>
          <p:cNvPr id="6147"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a:t>Fall 2006</a:t>
            </a:r>
            <a:endParaRPr lang="en-US" altLang="ja-JP"/>
          </a:p>
        </p:txBody>
      </p:sp>
      <p:sp>
        <p:nvSpPr>
          <p:cNvPr id="6148" name="Rectangle 4"/>
          <p:cNvSpPr>
            <a:spLocks noGrp="1" noRot="1" noChangeAspect="1" noChangeArrowheads="1"/>
          </p:cNvSpPr>
          <p:nvPr>
            <p:ph type="sldImg" idx="2"/>
          </p:nvPr>
        </p:nvSpPr>
        <p:spPr bwMode="auto">
          <a:xfrm>
            <a:off x="1262063" y="722313"/>
            <a:ext cx="4799012" cy="3598862"/>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76313" y="4557713"/>
            <a:ext cx="5362575" cy="432117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p>
            <a:pPr lvl="0"/>
            <a:r>
              <a:rPr lang="ja-JP" altLang="en-US"/>
              <a:t>マスターテキストの書式設定</a:t>
            </a:r>
          </a:p>
          <a:p>
            <a:pPr lvl="1"/>
            <a:r>
              <a:rPr lang="ja-JP" altLang="en-US"/>
              <a:t>第 2 レベル</a:t>
            </a:r>
          </a:p>
          <a:p>
            <a:pPr lvl="2"/>
            <a:r>
              <a:rPr lang="ja-JP" altLang="en-US"/>
              <a:t>第 3 レベル</a:t>
            </a:r>
          </a:p>
          <a:p>
            <a:pPr lvl="3"/>
            <a:r>
              <a:rPr lang="ja-JP" altLang="en-US"/>
              <a:t>第 4 レベル</a:t>
            </a:r>
          </a:p>
          <a:p>
            <a:pPr lvl="4"/>
            <a:r>
              <a:rPr lang="ja-JP" altLang="en-US"/>
              <a:t>第 5 レベル</a:t>
            </a:r>
          </a:p>
        </p:txBody>
      </p:sp>
      <p:sp>
        <p:nvSpPr>
          <p:cNvPr id="6150"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p:txBody>
      </p:sp>
      <p:sp>
        <p:nvSpPr>
          <p:cNvPr id="6151"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66AB684B-4771-4832-B527-9B303267B3C8}" type="slidenum">
              <a:rPr lang="ja-JP" altLang="en-US"/>
              <a:pPr/>
              <a:t>‹#›</a:t>
            </a:fld>
            <a:endParaRPr lang="en-US" altLang="ja-JP"/>
          </a:p>
        </p:txBody>
      </p:sp>
    </p:spTree>
    <p:extLst>
      <p:ext uri="{BB962C8B-B14F-4D97-AF65-F5344CB8AC3E}">
        <p14:creationId xmlns:p14="http://schemas.microsoft.com/office/powerpoint/2010/main" val="649605658"/>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255B3A4-0BA9-4CF9-A024-032091B008FF}" type="slidenum">
              <a:rPr lang="ja-JP" altLang="en-US"/>
              <a:pPr/>
              <a:t>1</a:t>
            </a:fld>
            <a:endParaRPr lang="en-US" altLang="ja-JP"/>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2838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DDAB1AB7-C77A-4656-8C21-9EC6D0CF8F1D}" type="slidenum">
              <a:rPr lang="ja-JP" altLang="en-US"/>
              <a:pPr/>
              <a:t>36</a:t>
            </a:fld>
            <a:endParaRPr lang="en-US" altLang="ja-JP"/>
          </a:p>
        </p:txBody>
      </p:sp>
      <p:sp>
        <p:nvSpPr>
          <p:cNvPr id="2013186" name="Rectangle 2"/>
          <p:cNvSpPr>
            <a:spLocks noGrp="1" noRot="1" noChangeAspect="1" noChangeArrowheads="1" noTextEdit="1"/>
          </p:cNvSpPr>
          <p:nvPr>
            <p:ph type="sldImg"/>
          </p:nvPr>
        </p:nvSpPr>
        <p:spPr>
          <a:ln/>
        </p:spPr>
      </p:sp>
      <p:sp>
        <p:nvSpPr>
          <p:cNvPr id="201318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04986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2DC0309E-651F-43CB-AEF3-DF9EBBB2E853}" type="slidenum">
              <a:rPr lang="ja-JP" altLang="en-US"/>
              <a:pPr/>
              <a:t>37</a:t>
            </a:fld>
            <a:endParaRPr lang="en-US" altLang="ja-JP"/>
          </a:p>
        </p:txBody>
      </p:sp>
      <p:sp>
        <p:nvSpPr>
          <p:cNvPr id="2038786" name="Rectangle 2"/>
          <p:cNvSpPr>
            <a:spLocks noGrp="1" noRot="1" noChangeAspect="1" noChangeArrowheads="1" noTextEdit="1"/>
          </p:cNvSpPr>
          <p:nvPr>
            <p:ph type="sldImg"/>
          </p:nvPr>
        </p:nvSpPr>
        <p:spPr>
          <a:ln/>
        </p:spPr>
      </p:sp>
      <p:sp>
        <p:nvSpPr>
          <p:cNvPr id="203878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95449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ED459DDD-B503-44B2-95DA-53B9BA808777}" type="slidenum">
              <a:rPr lang="ja-JP" altLang="en-US"/>
              <a:pPr/>
              <a:t>38</a:t>
            </a:fld>
            <a:endParaRPr lang="en-US" altLang="ja-JP"/>
          </a:p>
        </p:txBody>
      </p:sp>
      <p:sp>
        <p:nvSpPr>
          <p:cNvPr id="2039810" name="Rectangle 2"/>
          <p:cNvSpPr>
            <a:spLocks noGrp="1" noRot="1" noChangeAspect="1" noChangeArrowheads="1" noTextEdit="1"/>
          </p:cNvSpPr>
          <p:nvPr>
            <p:ph type="sldImg"/>
          </p:nvPr>
        </p:nvSpPr>
        <p:spPr>
          <a:ln/>
        </p:spPr>
      </p:sp>
      <p:sp>
        <p:nvSpPr>
          <p:cNvPr id="203981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358237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64120A8B-EEE5-41D4-9985-80502EB0D1DA}" type="slidenum">
              <a:rPr lang="ja-JP" altLang="en-US"/>
              <a:pPr/>
              <a:t>39</a:t>
            </a:fld>
            <a:endParaRPr lang="en-US" altLang="ja-JP"/>
          </a:p>
        </p:txBody>
      </p:sp>
      <p:sp>
        <p:nvSpPr>
          <p:cNvPr id="2040834" name="Rectangle 2"/>
          <p:cNvSpPr>
            <a:spLocks noGrp="1" noRot="1" noChangeAspect="1" noChangeArrowheads="1" noTextEdit="1"/>
          </p:cNvSpPr>
          <p:nvPr>
            <p:ph type="sldImg"/>
          </p:nvPr>
        </p:nvSpPr>
        <p:spPr>
          <a:ln/>
        </p:spPr>
      </p:sp>
      <p:sp>
        <p:nvSpPr>
          <p:cNvPr id="204083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810658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71CB175B-AA25-451C-ADC3-7224AEE82EE4}" type="slidenum">
              <a:rPr lang="ja-JP" altLang="en-US"/>
              <a:pPr/>
              <a:t>40</a:t>
            </a:fld>
            <a:endParaRPr lang="en-US" altLang="ja-JP"/>
          </a:p>
        </p:txBody>
      </p:sp>
      <p:sp>
        <p:nvSpPr>
          <p:cNvPr id="2041858" name="Rectangle 2"/>
          <p:cNvSpPr>
            <a:spLocks noGrp="1" noRot="1" noChangeAspect="1" noChangeArrowheads="1" noTextEdit="1"/>
          </p:cNvSpPr>
          <p:nvPr>
            <p:ph type="sldImg"/>
          </p:nvPr>
        </p:nvSpPr>
        <p:spPr>
          <a:ln/>
        </p:spPr>
      </p:sp>
      <p:sp>
        <p:nvSpPr>
          <p:cNvPr id="204185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9360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3FA0B78D-E78D-4DAB-9B63-BC30DF2001DE}" type="slidenum">
              <a:rPr lang="ja-JP" altLang="en-US"/>
              <a:pPr/>
              <a:t>41</a:t>
            </a:fld>
            <a:endParaRPr lang="en-US" altLang="ja-JP"/>
          </a:p>
        </p:txBody>
      </p:sp>
      <p:sp>
        <p:nvSpPr>
          <p:cNvPr id="2042882" name="Rectangle 2"/>
          <p:cNvSpPr>
            <a:spLocks noGrp="1" noRot="1" noChangeAspect="1" noChangeArrowheads="1" noTextEdit="1"/>
          </p:cNvSpPr>
          <p:nvPr>
            <p:ph type="sldImg"/>
          </p:nvPr>
        </p:nvSpPr>
        <p:spPr>
          <a:ln/>
        </p:spPr>
      </p:sp>
      <p:sp>
        <p:nvSpPr>
          <p:cNvPr id="204288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69546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B1782E47-D45E-4627-BE16-1D78F7F7F784}" type="slidenum">
              <a:rPr lang="ja-JP" altLang="en-US"/>
              <a:pPr/>
              <a:t>43</a:t>
            </a:fld>
            <a:endParaRPr lang="en-US" altLang="ja-JP"/>
          </a:p>
        </p:txBody>
      </p:sp>
      <p:sp>
        <p:nvSpPr>
          <p:cNvPr id="2499586" name="Rectangle 2"/>
          <p:cNvSpPr>
            <a:spLocks noGrp="1" noRot="1" noChangeAspect="1" noChangeArrowheads="1" noTextEdit="1"/>
          </p:cNvSpPr>
          <p:nvPr>
            <p:ph type="sldImg"/>
          </p:nvPr>
        </p:nvSpPr>
        <p:spPr>
          <a:xfrm>
            <a:off x="1270000" y="727075"/>
            <a:ext cx="4779963" cy="3584575"/>
          </a:xfrm>
          <a:ln/>
        </p:spPr>
      </p:sp>
      <p:sp>
        <p:nvSpPr>
          <p:cNvPr id="2499587" name="Rectangle 3"/>
          <p:cNvSpPr>
            <a:spLocks noGrp="1" noChangeArrowheads="1"/>
          </p:cNvSpPr>
          <p:nvPr>
            <p:ph type="body" idx="1"/>
          </p:nvPr>
        </p:nvSpPr>
        <p:spPr>
          <a:xfrm>
            <a:off x="974725" y="4560888"/>
            <a:ext cx="5365750" cy="4318000"/>
          </a:xfrm>
        </p:spPr>
        <p:txBody>
          <a:bodyPr/>
          <a:lstStyle/>
          <a:p>
            <a:endParaRPr lang="en-CA"/>
          </a:p>
        </p:txBody>
      </p:sp>
    </p:spTree>
    <p:extLst>
      <p:ext uri="{BB962C8B-B14F-4D97-AF65-F5344CB8AC3E}">
        <p14:creationId xmlns:p14="http://schemas.microsoft.com/office/powerpoint/2010/main" val="1441691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543FE7D2-FE72-478B-86AD-16BDA1194885}" type="slidenum">
              <a:rPr lang="ja-JP" altLang="en-US"/>
              <a:pPr/>
              <a:t>45</a:t>
            </a:fld>
            <a:endParaRPr lang="en-US" altLang="ja-JP"/>
          </a:p>
        </p:txBody>
      </p:sp>
      <p:sp>
        <p:nvSpPr>
          <p:cNvPr id="2043906" name="Rectangle 2"/>
          <p:cNvSpPr>
            <a:spLocks noGrp="1" noRot="1" noChangeAspect="1" noChangeArrowheads="1" noTextEdit="1"/>
          </p:cNvSpPr>
          <p:nvPr>
            <p:ph type="sldImg"/>
          </p:nvPr>
        </p:nvSpPr>
        <p:spPr>
          <a:ln/>
        </p:spPr>
      </p:sp>
      <p:sp>
        <p:nvSpPr>
          <p:cNvPr id="204390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55616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A3FED88C-4A97-43FB-A24D-1A03837781DD}" type="slidenum">
              <a:rPr lang="ja-JP" altLang="en-US"/>
              <a:pPr/>
              <a:t>46</a:t>
            </a:fld>
            <a:endParaRPr lang="en-US" altLang="ja-JP"/>
          </a:p>
        </p:txBody>
      </p:sp>
      <p:sp>
        <p:nvSpPr>
          <p:cNvPr id="2044930" name="Rectangle 2"/>
          <p:cNvSpPr>
            <a:spLocks noGrp="1" noRot="1" noChangeAspect="1" noChangeArrowheads="1" noTextEdit="1"/>
          </p:cNvSpPr>
          <p:nvPr>
            <p:ph type="sldImg"/>
          </p:nvPr>
        </p:nvSpPr>
        <p:spPr>
          <a:ln/>
        </p:spPr>
      </p:sp>
      <p:sp>
        <p:nvSpPr>
          <p:cNvPr id="204493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54993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A3E7B492-B638-4EBA-A185-A15C88F74A42}" type="slidenum">
              <a:rPr lang="ja-JP" altLang="en-US"/>
              <a:pPr/>
              <a:t>47</a:t>
            </a:fld>
            <a:endParaRPr lang="en-US" altLang="ja-JP"/>
          </a:p>
        </p:txBody>
      </p:sp>
      <p:sp>
        <p:nvSpPr>
          <p:cNvPr id="2045954" name="Rectangle 2"/>
          <p:cNvSpPr>
            <a:spLocks noGrp="1" noRot="1" noChangeAspect="1" noChangeArrowheads="1" noTextEdit="1"/>
          </p:cNvSpPr>
          <p:nvPr>
            <p:ph type="sldImg"/>
          </p:nvPr>
        </p:nvSpPr>
        <p:spPr>
          <a:ln/>
        </p:spPr>
      </p:sp>
      <p:sp>
        <p:nvSpPr>
          <p:cNvPr id="204595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88409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5B107358-ADDB-4C94-8B3F-CB0954D89F01}" type="slidenum">
              <a:rPr lang="ja-JP" altLang="en-US"/>
              <a:pPr/>
              <a:t>4</a:t>
            </a:fld>
            <a:endParaRPr lang="en-US" altLang="ja-JP"/>
          </a:p>
        </p:txBody>
      </p:sp>
      <p:sp>
        <p:nvSpPr>
          <p:cNvPr id="2010114" name="Rectangle 2"/>
          <p:cNvSpPr>
            <a:spLocks noGrp="1" noRot="1" noChangeAspect="1" noChangeArrowheads="1" noTextEdit="1"/>
          </p:cNvSpPr>
          <p:nvPr>
            <p:ph type="sldImg"/>
          </p:nvPr>
        </p:nvSpPr>
        <p:spPr>
          <a:ln/>
        </p:spPr>
      </p:sp>
      <p:sp>
        <p:nvSpPr>
          <p:cNvPr id="2010115" name="Rectangle 3"/>
          <p:cNvSpPr>
            <a:spLocks noGrp="1" noChangeArrowheads="1"/>
          </p:cNvSpPr>
          <p:nvPr>
            <p:ph type="body" idx="1"/>
          </p:nvPr>
        </p:nvSpPr>
        <p:spPr/>
        <p:txBody>
          <a:bodyPr/>
          <a:lstStyle/>
          <a:p>
            <a:r>
              <a:rPr kumimoji="1" lang="en-CA" sz="1200" b="0" i="0" u="none" strike="noStrike" kern="1200" baseline="0" dirty="0">
                <a:solidFill>
                  <a:schemeClr val="tx1"/>
                </a:solidFill>
                <a:latin typeface="Times New Roman" pitchFamily="18" charset="0"/>
                <a:ea typeface="ＭＳ Ｐ明朝" pitchFamily="18" charset="-128"/>
                <a:cs typeface="+mn-cs"/>
              </a:rPr>
              <a:t>• Software glitches/ problems/ defects/ bugs are everywhere!</a:t>
            </a:r>
          </a:p>
          <a:p>
            <a:r>
              <a:rPr kumimoji="1" lang="en-CA" sz="1200" b="0" i="0" u="none" strike="noStrike" kern="1200" baseline="0" dirty="0">
                <a:solidFill>
                  <a:schemeClr val="tx1"/>
                </a:solidFill>
                <a:latin typeface="Times New Roman" pitchFamily="18" charset="0"/>
                <a:ea typeface="ＭＳ Ｐ明朝" pitchFamily="18" charset="-128"/>
                <a:cs typeface="+mn-cs"/>
              </a:rPr>
              <a:t>• We will learn how to effectively and efficiently find them in this course</a:t>
            </a:r>
            <a:endParaRPr lang="en-CA" dirty="0"/>
          </a:p>
        </p:txBody>
      </p:sp>
    </p:spTree>
    <p:extLst>
      <p:ext uri="{BB962C8B-B14F-4D97-AF65-F5344CB8AC3E}">
        <p14:creationId xmlns:p14="http://schemas.microsoft.com/office/powerpoint/2010/main" val="651139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1D315ACD-3B5D-4C65-BDC9-ED5FBAAC0643}" type="slidenum">
              <a:rPr lang="ja-JP" altLang="en-US"/>
              <a:pPr/>
              <a:t>48</a:t>
            </a:fld>
            <a:endParaRPr lang="en-US" altLang="ja-JP"/>
          </a:p>
        </p:txBody>
      </p:sp>
      <p:sp>
        <p:nvSpPr>
          <p:cNvPr id="2046978" name="Rectangle 2"/>
          <p:cNvSpPr>
            <a:spLocks noGrp="1" noRot="1" noChangeAspect="1" noChangeArrowheads="1" noTextEdit="1"/>
          </p:cNvSpPr>
          <p:nvPr>
            <p:ph type="sldImg"/>
          </p:nvPr>
        </p:nvSpPr>
        <p:spPr>
          <a:ln/>
        </p:spPr>
      </p:sp>
      <p:sp>
        <p:nvSpPr>
          <p:cNvPr id="204697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25248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BCC3E348-BBC0-4864-9E77-E02E79916C82}" type="slidenum">
              <a:rPr lang="ja-JP" altLang="en-US"/>
              <a:pPr/>
              <a:t>49</a:t>
            </a:fld>
            <a:endParaRPr lang="en-US" altLang="ja-JP"/>
          </a:p>
        </p:txBody>
      </p:sp>
      <p:sp>
        <p:nvSpPr>
          <p:cNvPr id="2048002" name="Rectangle 2"/>
          <p:cNvSpPr>
            <a:spLocks noGrp="1" noRot="1" noChangeAspect="1" noChangeArrowheads="1" noTextEdit="1"/>
          </p:cNvSpPr>
          <p:nvPr>
            <p:ph type="sldImg"/>
          </p:nvPr>
        </p:nvSpPr>
        <p:spPr>
          <a:ln/>
        </p:spPr>
      </p:sp>
      <p:sp>
        <p:nvSpPr>
          <p:cNvPr id="204800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729110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8A7D7858-8A5C-4CCA-9A61-75A03A612D48}" type="slidenum">
              <a:rPr lang="ja-JP" altLang="en-US"/>
              <a:pPr/>
              <a:t>50</a:t>
            </a:fld>
            <a:endParaRPr lang="en-US" altLang="ja-JP"/>
          </a:p>
        </p:txBody>
      </p:sp>
      <p:sp>
        <p:nvSpPr>
          <p:cNvPr id="2049026" name="Rectangle 2"/>
          <p:cNvSpPr>
            <a:spLocks noGrp="1" noRot="1" noChangeAspect="1" noChangeArrowheads="1" noTextEdit="1"/>
          </p:cNvSpPr>
          <p:nvPr>
            <p:ph type="sldImg"/>
          </p:nvPr>
        </p:nvSpPr>
        <p:spPr>
          <a:ln/>
        </p:spPr>
      </p:sp>
      <p:sp>
        <p:nvSpPr>
          <p:cNvPr id="204902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69872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9BC0C72E-B2CB-47D9-8B06-866F8D47B804}" type="slidenum">
              <a:rPr lang="ja-JP" altLang="en-US"/>
              <a:pPr/>
              <a:t>51</a:t>
            </a:fld>
            <a:endParaRPr lang="en-US" altLang="ja-JP"/>
          </a:p>
        </p:txBody>
      </p:sp>
      <p:sp>
        <p:nvSpPr>
          <p:cNvPr id="2050050" name="Rectangle 2"/>
          <p:cNvSpPr>
            <a:spLocks noGrp="1" noRot="1" noChangeAspect="1" noChangeArrowheads="1" noTextEdit="1"/>
          </p:cNvSpPr>
          <p:nvPr>
            <p:ph type="sldImg"/>
          </p:nvPr>
        </p:nvSpPr>
        <p:spPr>
          <a:ln/>
        </p:spPr>
      </p:sp>
      <p:sp>
        <p:nvSpPr>
          <p:cNvPr id="205005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66064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F4E45A9C-321F-4811-AA2C-40407E3FEDC8}" type="slidenum">
              <a:rPr lang="ja-JP" altLang="en-US"/>
              <a:pPr/>
              <a:t>52</a:t>
            </a:fld>
            <a:endParaRPr lang="en-US" altLang="ja-JP"/>
          </a:p>
        </p:txBody>
      </p:sp>
      <p:sp>
        <p:nvSpPr>
          <p:cNvPr id="2051074" name="Rectangle 2"/>
          <p:cNvSpPr>
            <a:spLocks noGrp="1" noRot="1" noChangeAspect="1" noChangeArrowheads="1" noTextEdit="1"/>
          </p:cNvSpPr>
          <p:nvPr>
            <p:ph type="sldImg"/>
          </p:nvPr>
        </p:nvSpPr>
        <p:spPr>
          <a:ln/>
        </p:spPr>
      </p:sp>
      <p:sp>
        <p:nvSpPr>
          <p:cNvPr id="205107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7766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D7944106-ED16-4E96-B5AF-42C8CE2C497B}" type="slidenum">
              <a:rPr lang="ja-JP" altLang="en-US"/>
              <a:pPr/>
              <a:t>53</a:t>
            </a:fld>
            <a:endParaRPr lang="en-US" altLang="ja-JP"/>
          </a:p>
        </p:txBody>
      </p:sp>
      <p:sp>
        <p:nvSpPr>
          <p:cNvPr id="2052098" name="Rectangle 2"/>
          <p:cNvSpPr>
            <a:spLocks noGrp="1" noRot="1" noChangeAspect="1" noChangeArrowheads="1" noTextEdit="1"/>
          </p:cNvSpPr>
          <p:nvPr>
            <p:ph type="sldImg"/>
          </p:nvPr>
        </p:nvSpPr>
        <p:spPr>
          <a:ln/>
        </p:spPr>
      </p:sp>
      <p:sp>
        <p:nvSpPr>
          <p:cNvPr id="205209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392051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37F70A1D-9328-4DE0-8BC2-DCC1164C859B}" type="slidenum">
              <a:rPr lang="ja-JP" altLang="en-US"/>
              <a:pPr/>
              <a:t>54</a:t>
            </a:fld>
            <a:endParaRPr lang="en-US" altLang="ja-JP"/>
          </a:p>
        </p:txBody>
      </p:sp>
      <p:sp>
        <p:nvSpPr>
          <p:cNvPr id="2053122" name="Rectangle 2"/>
          <p:cNvSpPr>
            <a:spLocks noGrp="1" noRot="1" noChangeAspect="1" noChangeArrowheads="1" noTextEdit="1"/>
          </p:cNvSpPr>
          <p:nvPr>
            <p:ph type="sldImg"/>
          </p:nvPr>
        </p:nvSpPr>
        <p:spPr>
          <a:ln/>
        </p:spPr>
      </p:sp>
      <p:sp>
        <p:nvSpPr>
          <p:cNvPr id="205312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561269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3CFE5823-651C-4D59-B60B-8119F5D27BEB}" type="slidenum">
              <a:rPr lang="ja-JP" altLang="en-US"/>
              <a:pPr/>
              <a:t>55</a:t>
            </a:fld>
            <a:endParaRPr lang="en-US" altLang="ja-JP"/>
          </a:p>
        </p:txBody>
      </p:sp>
      <p:sp>
        <p:nvSpPr>
          <p:cNvPr id="2054146" name="Rectangle 2"/>
          <p:cNvSpPr>
            <a:spLocks noGrp="1" noRot="1" noChangeAspect="1" noChangeArrowheads="1" noTextEdit="1"/>
          </p:cNvSpPr>
          <p:nvPr>
            <p:ph type="sldImg"/>
          </p:nvPr>
        </p:nvSpPr>
        <p:spPr>
          <a:ln/>
        </p:spPr>
      </p:sp>
      <p:sp>
        <p:nvSpPr>
          <p:cNvPr id="205414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26810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89333847-51D7-4FA6-8831-EEF0450D3094}" type="slidenum">
              <a:rPr lang="ja-JP" altLang="en-US"/>
              <a:pPr/>
              <a:t>56</a:t>
            </a:fld>
            <a:endParaRPr lang="en-US" altLang="ja-JP"/>
          </a:p>
        </p:txBody>
      </p:sp>
      <p:sp>
        <p:nvSpPr>
          <p:cNvPr id="2055170" name="Rectangle 2"/>
          <p:cNvSpPr>
            <a:spLocks noGrp="1" noRot="1" noChangeAspect="1" noChangeArrowheads="1" noTextEdit="1"/>
          </p:cNvSpPr>
          <p:nvPr>
            <p:ph type="sldImg"/>
          </p:nvPr>
        </p:nvSpPr>
        <p:spPr>
          <a:ln/>
        </p:spPr>
      </p:sp>
      <p:sp>
        <p:nvSpPr>
          <p:cNvPr id="205517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848688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2B305B5A-E886-4318-9B8B-A0E0FA013167}" type="slidenum">
              <a:rPr lang="ja-JP" altLang="en-US"/>
              <a:pPr/>
              <a:t>57</a:t>
            </a:fld>
            <a:endParaRPr lang="en-US" altLang="ja-JP"/>
          </a:p>
        </p:txBody>
      </p:sp>
      <p:sp>
        <p:nvSpPr>
          <p:cNvPr id="2056194" name="Rectangle 2"/>
          <p:cNvSpPr>
            <a:spLocks noGrp="1" noRot="1" noChangeAspect="1" noChangeArrowheads="1" noTextEdit="1"/>
          </p:cNvSpPr>
          <p:nvPr>
            <p:ph type="sldImg"/>
          </p:nvPr>
        </p:nvSpPr>
        <p:spPr>
          <a:ln/>
        </p:spPr>
      </p:sp>
      <p:sp>
        <p:nvSpPr>
          <p:cNvPr id="20561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70357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5B107358-ADDB-4C94-8B3F-CB0954D89F01}" type="slidenum">
              <a:rPr lang="ja-JP" altLang="en-US"/>
              <a:pPr/>
              <a:t>5</a:t>
            </a:fld>
            <a:endParaRPr lang="en-US" altLang="ja-JP"/>
          </a:p>
        </p:txBody>
      </p:sp>
      <p:sp>
        <p:nvSpPr>
          <p:cNvPr id="2010114" name="Rectangle 2"/>
          <p:cNvSpPr>
            <a:spLocks noGrp="1" noRot="1" noChangeAspect="1" noChangeArrowheads="1" noTextEdit="1"/>
          </p:cNvSpPr>
          <p:nvPr>
            <p:ph type="sldImg"/>
          </p:nvPr>
        </p:nvSpPr>
        <p:spPr>
          <a:ln/>
        </p:spPr>
      </p:sp>
      <p:sp>
        <p:nvSpPr>
          <p:cNvPr id="201011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957773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8C7D1367-B834-4B63-87B1-B3A9BAEC37C2}" type="slidenum">
              <a:rPr lang="ja-JP" altLang="en-US"/>
              <a:pPr/>
              <a:t>58</a:t>
            </a:fld>
            <a:endParaRPr lang="en-US" altLang="ja-JP"/>
          </a:p>
        </p:txBody>
      </p:sp>
      <p:sp>
        <p:nvSpPr>
          <p:cNvPr id="2057218" name="Rectangle 2"/>
          <p:cNvSpPr>
            <a:spLocks noGrp="1" noRot="1" noChangeAspect="1" noChangeArrowheads="1" noTextEdit="1"/>
          </p:cNvSpPr>
          <p:nvPr>
            <p:ph type="sldImg"/>
          </p:nvPr>
        </p:nvSpPr>
        <p:spPr>
          <a:ln/>
        </p:spPr>
      </p:sp>
      <p:sp>
        <p:nvSpPr>
          <p:cNvPr id="205721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346444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056FFEA1-F08F-466C-BBE1-F6505414F62A}" type="slidenum">
              <a:rPr lang="ja-JP" altLang="en-US"/>
              <a:pPr/>
              <a:t>59</a:t>
            </a:fld>
            <a:endParaRPr lang="en-US" altLang="ja-JP"/>
          </a:p>
        </p:txBody>
      </p:sp>
      <p:sp>
        <p:nvSpPr>
          <p:cNvPr id="2058242" name="Rectangle 2"/>
          <p:cNvSpPr>
            <a:spLocks noGrp="1" noRot="1" noChangeAspect="1" noChangeArrowheads="1" noTextEdit="1"/>
          </p:cNvSpPr>
          <p:nvPr>
            <p:ph type="sldImg"/>
          </p:nvPr>
        </p:nvSpPr>
        <p:spPr>
          <a:ln/>
        </p:spPr>
      </p:sp>
      <p:sp>
        <p:nvSpPr>
          <p:cNvPr id="205824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5764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F80231F0-E76A-4808-8847-80A901FB1489}" type="slidenum">
              <a:rPr lang="ja-JP" altLang="en-US"/>
              <a:pPr/>
              <a:t>60</a:t>
            </a:fld>
            <a:endParaRPr lang="en-US" altLang="ja-JP"/>
          </a:p>
        </p:txBody>
      </p:sp>
      <p:sp>
        <p:nvSpPr>
          <p:cNvPr id="2059266" name="Rectangle 2"/>
          <p:cNvSpPr>
            <a:spLocks noGrp="1" noRot="1" noChangeAspect="1" noChangeArrowheads="1" noTextEdit="1"/>
          </p:cNvSpPr>
          <p:nvPr>
            <p:ph type="sldImg"/>
          </p:nvPr>
        </p:nvSpPr>
        <p:spPr>
          <a:ln/>
        </p:spPr>
      </p:sp>
      <p:sp>
        <p:nvSpPr>
          <p:cNvPr id="205926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388030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5DF39965-4D42-42B8-BBF8-E8FCE060983C}" type="slidenum">
              <a:rPr lang="ja-JP" altLang="en-US"/>
              <a:pPr/>
              <a:t>61</a:t>
            </a:fld>
            <a:endParaRPr lang="en-US" altLang="ja-JP"/>
          </a:p>
        </p:txBody>
      </p:sp>
      <p:sp>
        <p:nvSpPr>
          <p:cNvPr id="2060290" name="Rectangle 2"/>
          <p:cNvSpPr>
            <a:spLocks noGrp="1" noRot="1" noChangeAspect="1" noChangeArrowheads="1" noTextEdit="1"/>
          </p:cNvSpPr>
          <p:nvPr>
            <p:ph type="sldImg"/>
          </p:nvPr>
        </p:nvSpPr>
        <p:spPr>
          <a:ln/>
        </p:spPr>
      </p:sp>
      <p:sp>
        <p:nvSpPr>
          <p:cNvPr id="206029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584544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9A15B99E-B19D-498B-A651-E76C1B5E9533}" type="slidenum">
              <a:rPr lang="ja-JP" altLang="en-US"/>
              <a:pPr/>
              <a:t>62</a:t>
            </a:fld>
            <a:endParaRPr lang="en-US" altLang="ja-JP"/>
          </a:p>
        </p:txBody>
      </p:sp>
      <p:sp>
        <p:nvSpPr>
          <p:cNvPr id="2061314" name="Rectangle 2"/>
          <p:cNvSpPr>
            <a:spLocks noGrp="1" noRot="1" noChangeAspect="1" noChangeArrowheads="1" noTextEdit="1"/>
          </p:cNvSpPr>
          <p:nvPr>
            <p:ph type="sldImg"/>
          </p:nvPr>
        </p:nvSpPr>
        <p:spPr>
          <a:ln/>
        </p:spPr>
      </p:sp>
      <p:sp>
        <p:nvSpPr>
          <p:cNvPr id="206131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633013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7CEB88C0-8BA3-4A9B-8D9D-BBC58ADBE9DD}" type="slidenum">
              <a:rPr lang="ja-JP" altLang="en-US"/>
              <a:pPr/>
              <a:t>63</a:t>
            </a:fld>
            <a:endParaRPr lang="en-US" altLang="ja-JP"/>
          </a:p>
        </p:txBody>
      </p:sp>
      <p:sp>
        <p:nvSpPr>
          <p:cNvPr id="2062338" name="Rectangle 2"/>
          <p:cNvSpPr>
            <a:spLocks noGrp="1" noRot="1" noChangeAspect="1" noChangeArrowheads="1" noTextEdit="1"/>
          </p:cNvSpPr>
          <p:nvPr>
            <p:ph type="sldImg"/>
          </p:nvPr>
        </p:nvSpPr>
        <p:spPr>
          <a:ln/>
        </p:spPr>
      </p:sp>
      <p:sp>
        <p:nvSpPr>
          <p:cNvPr id="20623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677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EDDDE854-4F83-4DE2-AAC7-FE22D7F1ABC1}" type="slidenum">
              <a:rPr lang="ja-JP" altLang="en-US"/>
              <a:pPr/>
              <a:t>27</a:t>
            </a:fld>
            <a:endParaRPr lang="en-US" altLang="ja-JP"/>
          </a:p>
        </p:txBody>
      </p:sp>
      <p:sp>
        <p:nvSpPr>
          <p:cNvPr id="2011138" name="Rectangle 2"/>
          <p:cNvSpPr>
            <a:spLocks noGrp="1" noRot="1" noChangeAspect="1" noChangeArrowheads="1" noTextEdit="1"/>
          </p:cNvSpPr>
          <p:nvPr>
            <p:ph type="sldImg"/>
          </p:nvPr>
        </p:nvSpPr>
        <p:spPr>
          <a:ln/>
        </p:spPr>
      </p:sp>
      <p:sp>
        <p:nvSpPr>
          <p:cNvPr id="2011139" name="Rectangle 3"/>
          <p:cNvSpPr>
            <a:spLocks noGrp="1" noChangeArrowheads="1"/>
          </p:cNvSpPr>
          <p:nvPr>
            <p:ph type="body" idx="1"/>
          </p:nvPr>
        </p:nvSpPr>
        <p:spPr/>
        <p:txBody>
          <a:bodyPr/>
          <a:lstStyle/>
          <a:p>
            <a:pPr>
              <a:lnSpc>
                <a:spcPct val="90000"/>
              </a:lnSpc>
            </a:pPr>
            <a:r>
              <a:rPr lang="en-US" sz="2800" dirty="0"/>
              <a:t>More than 50% of our undergraduate software engineering students find job in the area of:</a:t>
            </a:r>
          </a:p>
          <a:p>
            <a:pPr lvl="1">
              <a:lnSpc>
                <a:spcPct val="90000"/>
              </a:lnSpc>
            </a:pPr>
            <a:r>
              <a:rPr lang="en-US" sz="2400" dirty="0"/>
              <a:t>Software testing</a:t>
            </a:r>
          </a:p>
          <a:p>
            <a:pPr lvl="1">
              <a:lnSpc>
                <a:spcPct val="90000"/>
              </a:lnSpc>
            </a:pPr>
            <a:r>
              <a:rPr lang="en-US" sz="2400" dirty="0"/>
              <a:t>Quality control</a:t>
            </a:r>
          </a:p>
          <a:p>
            <a:pPr>
              <a:lnSpc>
                <a:spcPct val="90000"/>
              </a:lnSpc>
            </a:pPr>
            <a:r>
              <a:rPr lang="en-US" sz="2800" dirty="0"/>
              <a:t>Software engineers who work on software testing earn on average 20% more than those who do programming and will experience faster growth in company’s hierarchy.</a:t>
            </a:r>
          </a:p>
          <a:p>
            <a:pPr>
              <a:lnSpc>
                <a:spcPct val="90000"/>
              </a:lnSpc>
            </a:pPr>
            <a:r>
              <a:rPr lang="en-CA" sz="2800" dirty="0"/>
              <a:t>Those with such skills are often hired as consultants</a:t>
            </a:r>
          </a:p>
          <a:p>
            <a:endParaRPr lang="en-CA" dirty="0"/>
          </a:p>
        </p:txBody>
      </p:sp>
    </p:spTree>
    <p:extLst>
      <p:ext uri="{BB962C8B-B14F-4D97-AF65-F5344CB8AC3E}">
        <p14:creationId xmlns:p14="http://schemas.microsoft.com/office/powerpoint/2010/main" val="305181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33716759-489D-4B7B-A00B-E37111FC9906}" type="slidenum">
              <a:rPr lang="ja-JP" altLang="en-US"/>
              <a:pPr/>
              <a:t>30</a:t>
            </a:fld>
            <a:endParaRPr lang="en-US" altLang="ja-JP"/>
          </a:p>
        </p:txBody>
      </p:sp>
      <p:sp>
        <p:nvSpPr>
          <p:cNvPr id="2018306" name="Rectangle 2"/>
          <p:cNvSpPr>
            <a:spLocks noGrp="1" noRot="1" noChangeAspect="1" noChangeArrowheads="1" noTextEdit="1"/>
          </p:cNvSpPr>
          <p:nvPr>
            <p:ph type="sldImg"/>
          </p:nvPr>
        </p:nvSpPr>
        <p:spPr>
          <a:ln/>
        </p:spPr>
      </p:sp>
      <p:sp>
        <p:nvSpPr>
          <p:cNvPr id="201830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38913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2C1C66ED-9C9B-481F-B8D4-1AF454242ABA}" type="slidenum">
              <a:rPr lang="ja-JP" altLang="en-US"/>
              <a:pPr/>
              <a:t>32</a:t>
            </a:fld>
            <a:endParaRPr lang="en-US" altLang="ja-JP"/>
          </a:p>
        </p:txBody>
      </p:sp>
      <p:sp>
        <p:nvSpPr>
          <p:cNvPr id="2036738" name="Rectangle 2"/>
          <p:cNvSpPr>
            <a:spLocks noGrp="1" noRot="1" noChangeAspect="1" noChangeArrowheads="1" noTextEdit="1"/>
          </p:cNvSpPr>
          <p:nvPr>
            <p:ph type="sldImg"/>
          </p:nvPr>
        </p:nvSpPr>
        <p:spPr>
          <a:ln/>
        </p:spPr>
      </p:sp>
      <p:sp>
        <p:nvSpPr>
          <p:cNvPr id="203673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86308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73AA9C3D-E950-420E-B53A-81A8CE14B02E}" type="slidenum">
              <a:rPr lang="ja-JP" altLang="en-US"/>
              <a:pPr/>
              <a:t>33</a:t>
            </a:fld>
            <a:endParaRPr lang="en-US" altLang="ja-JP"/>
          </a:p>
        </p:txBody>
      </p:sp>
      <p:sp>
        <p:nvSpPr>
          <p:cNvPr id="2037762" name="Rectangle 2"/>
          <p:cNvSpPr>
            <a:spLocks noGrp="1" noRot="1" noChangeAspect="1" noChangeArrowheads="1" noTextEdit="1"/>
          </p:cNvSpPr>
          <p:nvPr>
            <p:ph type="sldImg"/>
          </p:nvPr>
        </p:nvSpPr>
        <p:spPr>
          <a:ln/>
        </p:spPr>
      </p:sp>
      <p:sp>
        <p:nvSpPr>
          <p:cNvPr id="2037763"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087464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DDAB1AB7-C77A-4656-8C21-9EC6D0CF8F1D}" type="slidenum">
              <a:rPr lang="ja-JP" altLang="en-US"/>
              <a:pPr/>
              <a:t>34</a:t>
            </a:fld>
            <a:endParaRPr lang="en-US" altLang="ja-JP"/>
          </a:p>
        </p:txBody>
      </p:sp>
      <p:sp>
        <p:nvSpPr>
          <p:cNvPr id="2013186" name="Rectangle 2"/>
          <p:cNvSpPr>
            <a:spLocks noGrp="1" noRot="1" noChangeAspect="1" noChangeArrowheads="1" noTextEdit="1"/>
          </p:cNvSpPr>
          <p:nvPr>
            <p:ph type="sldImg"/>
          </p:nvPr>
        </p:nvSpPr>
        <p:spPr>
          <a:ln/>
        </p:spPr>
      </p:sp>
      <p:sp>
        <p:nvSpPr>
          <p:cNvPr id="201318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7781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DDAB1AB7-C77A-4656-8C21-9EC6D0CF8F1D}" type="slidenum">
              <a:rPr lang="ja-JP" altLang="en-US"/>
              <a:pPr/>
              <a:t>35</a:t>
            </a:fld>
            <a:endParaRPr lang="en-US" altLang="ja-JP"/>
          </a:p>
        </p:txBody>
      </p:sp>
      <p:sp>
        <p:nvSpPr>
          <p:cNvPr id="2013186" name="Rectangle 2"/>
          <p:cNvSpPr>
            <a:spLocks noGrp="1" noRot="1" noChangeAspect="1" noChangeArrowheads="1" noTextEdit="1"/>
          </p:cNvSpPr>
          <p:nvPr>
            <p:ph type="sldImg"/>
          </p:nvPr>
        </p:nvSpPr>
        <p:spPr>
          <a:ln/>
        </p:spPr>
      </p:sp>
      <p:sp>
        <p:nvSpPr>
          <p:cNvPr id="201318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15609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48203" name="Picture 11" descr="WP138"/>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648195" name="Picture 3" descr="logo1"/>
          <p:cNvPicPr>
            <a:picLocks noChangeAspect="1" noChangeArrowheads="1"/>
          </p:cNvPicPr>
          <p:nvPr/>
        </p:nvPicPr>
        <p:blipFill>
          <a:blip r:embed="rId3" cstate="print"/>
          <a:srcRect/>
          <a:stretch>
            <a:fillRect/>
          </a:stretch>
        </p:blipFill>
        <p:spPr bwMode="auto">
          <a:xfrm>
            <a:off x="219075" y="1916113"/>
            <a:ext cx="1473200" cy="1512887"/>
          </a:xfrm>
          <a:prstGeom prst="rect">
            <a:avLst/>
          </a:prstGeom>
          <a:noFill/>
        </p:spPr>
      </p:pic>
      <p:sp>
        <p:nvSpPr>
          <p:cNvPr id="648196" name="Line 4"/>
          <p:cNvSpPr>
            <a:spLocks noChangeShapeType="1"/>
          </p:cNvSpPr>
          <p:nvPr/>
        </p:nvSpPr>
        <p:spPr bwMode="auto">
          <a:xfrm>
            <a:off x="177800" y="3573463"/>
            <a:ext cx="8642350" cy="0"/>
          </a:xfrm>
          <a:prstGeom prst="line">
            <a:avLst/>
          </a:prstGeom>
          <a:noFill/>
          <a:ln w="28575">
            <a:solidFill>
              <a:srgbClr val="FF9900"/>
            </a:solidFill>
            <a:miter lim="800000"/>
            <a:headEnd type="oval" w="med" len="med"/>
            <a:tailEnd type="oval" w="med" len="med"/>
          </a:ln>
          <a:effectLst/>
        </p:spPr>
        <p:txBody>
          <a:bodyPr wrap="none"/>
          <a:lstStyle/>
          <a:p>
            <a:endParaRPr lang="en-CA"/>
          </a:p>
        </p:txBody>
      </p:sp>
      <p:sp>
        <p:nvSpPr>
          <p:cNvPr id="648198" name="Rectangle 6"/>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ja-JP" altLang="en-US"/>
              <a:t>far@ucalgary.ca</a:t>
            </a:r>
            <a:endParaRPr lang="en-US" altLang="ja-JP"/>
          </a:p>
        </p:txBody>
      </p:sp>
      <p:sp>
        <p:nvSpPr>
          <p:cNvPr id="648199" name="Rectangle 7"/>
          <p:cNvSpPr>
            <a:spLocks noGrp="1" noChangeArrowheads="1"/>
          </p:cNvSpPr>
          <p:nvPr>
            <p:ph type="sldNum" sz="quarter" idx="4"/>
          </p:nvPr>
        </p:nvSpPr>
        <p:spPr>
          <a:xfrm>
            <a:off x="6858000" y="6248400"/>
            <a:ext cx="1905000" cy="457200"/>
          </a:xfrm>
        </p:spPr>
        <p:txBody>
          <a:bodyPr/>
          <a:lstStyle>
            <a:lvl1pPr>
              <a:defRPr sz="1200">
                <a:solidFill>
                  <a:schemeClr val="bg2"/>
                </a:solidFill>
              </a:defRPr>
            </a:lvl1pPr>
          </a:lstStyle>
          <a:p>
            <a:fld id="{11476637-B788-40C1-B031-FB8B2F2D7A5F}" type="slidenum">
              <a:rPr lang="ja-JP" altLang="en-US" smtClean="0"/>
              <a:pPr/>
              <a:t>‹#›</a:t>
            </a:fld>
            <a:endParaRPr lang="en-US" altLang="ja-JP" dirty="0"/>
          </a:p>
        </p:txBody>
      </p:sp>
      <p:sp>
        <p:nvSpPr>
          <p:cNvPr id="648200" name="Rectangle 8"/>
          <p:cNvSpPr>
            <a:spLocks noGrp="1" noChangeArrowheads="1"/>
          </p:cNvSpPr>
          <p:nvPr>
            <p:ph type="subTitle" idx="1"/>
          </p:nvPr>
        </p:nvSpPr>
        <p:spPr>
          <a:xfrm>
            <a:off x="1835150" y="3716338"/>
            <a:ext cx="6985000" cy="1752600"/>
          </a:xfrm>
        </p:spPr>
        <p:txBody>
          <a:bodyPr/>
          <a:lstStyle>
            <a:lvl1pPr marL="0" indent="0" algn="ctr">
              <a:buFont typeface="Wingdings" pitchFamily="2" charset="2"/>
              <a:buNone/>
              <a:defRPr b="1">
                <a:effectLst>
                  <a:outerShdw blurRad="38100" dist="38100" dir="2700000" algn="tl">
                    <a:srgbClr val="C0C0C0"/>
                  </a:outerShdw>
                </a:effectLst>
              </a:defRPr>
            </a:lvl1pPr>
          </a:lstStyle>
          <a:p>
            <a:r>
              <a:rPr lang="en-US" altLang="ja-JP"/>
              <a:t>Click to edit Master subtitle style</a:t>
            </a:r>
          </a:p>
        </p:txBody>
      </p:sp>
      <p:sp>
        <p:nvSpPr>
          <p:cNvPr id="648201" name="Rectangle 9"/>
          <p:cNvSpPr>
            <a:spLocks noGrp="1" noChangeArrowheads="1"/>
          </p:cNvSpPr>
          <p:nvPr>
            <p:ph type="ctrTitle"/>
          </p:nvPr>
        </p:nvSpPr>
        <p:spPr>
          <a:xfrm>
            <a:off x="1835150" y="1371600"/>
            <a:ext cx="6927850" cy="2128838"/>
          </a:xfrm>
        </p:spPr>
        <p:txBody>
          <a:bodyPr/>
          <a:lstStyle>
            <a:lvl1pPr>
              <a:defRPr>
                <a:ea typeface="Arial Unicode MS" pitchFamily="34" charset="-128"/>
                <a:cs typeface="Arial Unicode MS" pitchFamily="34" charset="-128"/>
              </a:defRPr>
            </a:lvl1pPr>
          </a:lstStyle>
          <a:p>
            <a:r>
              <a:rPr lang="en-US" altLang="ja-JP"/>
              <a:t>Click to edit Master title style</a:t>
            </a:r>
          </a:p>
        </p:txBody>
      </p:sp>
      <p:pic>
        <p:nvPicPr>
          <p:cNvPr id="10" name="Picture 13" descr="New Picture"/>
          <p:cNvPicPr>
            <a:picLocks noChangeAspect="1" noChangeArrowheads="1"/>
          </p:cNvPicPr>
          <p:nvPr userDrawn="1"/>
        </p:nvPicPr>
        <p:blipFill>
          <a:blip r:embed="rId4" cstate="print"/>
          <a:srcRect/>
          <a:stretch>
            <a:fillRect/>
          </a:stretch>
        </p:blipFill>
        <p:spPr bwMode="auto">
          <a:xfrm>
            <a:off x="7092950" y="260350"/>
            <a:ext cx="1895475" cy="923925"/>
          </a:xfrm>
          <a:prstGeom prst="rect">
            <a:avLst/>
          </a:prstGeom>
          <a:noFill/>
        </p:spPr>
      </p:pic>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lvl1pPr>
              <a:defRPr/>
            </a:lvl1p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lvl1pPr>
              <a:defRPr/>
            </a:lvl1pPr>
          </a:lstStyle>
          <a:p>
            <a:fld id="{E0C33045-984B-4F44-A077-3B45BEEE9467}" type="slidenum">
              <a:rPr lang="ja-JP" altLang="en-US"/>
              <a:pPr/>
              <a:t>‹#›</a:t>
            </a:fld>
            <a:endParaRPr lang="en-US" altLang="ja-JP"/>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p:txBody>
          <a:bodyPr/>
          <a:lstStyle>
            <a:lvl1pPr>
              <a:defRPr/>
            </a:lvl1pPr>
          </a:lstStyle>
          <a:p>
            <a:fld id="{50905F4E-659F-4346-A486-8B490C3B6B08}" type="slidenum">
              <a:rPr lang="ja-JP" altLang="en-US"/>
              <a:pPr/>
              <a:t>‹#›</a:t>
            </a:fld>
            <a:endParaRPr lang="en-US" altLang="ja-JP"/>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Footer Placeholder 3"/>
          <p:cNvSpPr>
            <a:spLocks noGrp="1"/>
          </p:cNvSpPr>
          <p:nvPr>
            <p:ph type="ftr" sz="quarter" idx="11"/>
          </p:nvPr>
        </p:nvSpPr>
        <p:spPr/>
        <p:txBody>
          <a:bodyPr/>
          <a:lstStyle>
            <a:lvl1pPr>
              <a:defRPr/>
            </a:lvl1p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lvl1pPr>
              <a:defRPr/>
            </a:lvl1pPr>
          </a:lstStyle>
          <a:p>
            <a:fld id="{B51D33B8-4CD8-40E8-BBD8-E8D2E048FFB4}" type="slidenum">
              <a:rPr lang="ja-JP" altLang="en-US"/>
              <a:pPr/>
              <a:t>‹#›</a:t>
            </a:fld>
            <a:endParaRPr lang="en-US" altLang="ja-JP"/>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ja-JP" altLang="en-US"/>
              <a:t>far@ucalgary.ca</a:t>
            </a:r>
            <a:endParaRPr lang="en-US" altLang="ja-JP"/>
          </a:p>
        </p:txBody>
      </p:sp>
      <p:sp>
        <p:nvSpPr>
          <p:cNvPr id="4" name="Slide Number Placeholder 3"/>
          <p:cNvSpPr>
            <a:spLocks noGrp="1"/>
          </p:cNvSpPr>
          <p:nvPr>
            <p:ph type="sldNum" sz="quarter" idx="12"/>
          </p:nvPr>
        </p:nvSpPr>
        <p:spPr/>
        <p:txBody>
          <a:bodyPr/>
          <a:lstStyle>
            <a:lvl1pPr>
              <a:defRPr/>
            </a:lvl1pPr>
          </a:lstStyle>
          <a:p>
            <a:fld id="{CB2DFA4B-F3B1-4A97-BB63-E04BB62541BD}" type="slidenum">
              <a:rPr lang="ja-JP" altLang="en-US"/>
              <a:pPr/>
              <a:t>‹#›</a:t>
            </a:fld>
            <a:endParaRPr lang="en-US" altLang="ja-JP"/>
          </a:p>
        </p:txBody>
      </p:sp>
    </p:spTree>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900113" y="1560513"/>
            <a:ext cx="8001000" cy="4532312"/>
          </a:xfrm>
        </p:spPr>
        <p:txBody>
          <a:bodyPr/>
          <a:lstStyle/>
          <a:p>
            <a:endParaRPr lang="en-CA"/>
          </a:p>
        </p:txBody>
      </p:sp>
      <p:sp>
        <p:nvSpPr>
          <p:cNvPr id="5" name="Footer Placeholder 4"/>
          <p:cNvSpPr>
            <a:spLocks noGrp="1"/>
          </p:cNvSpPr>
          <p:nvPr>
            <p:ph type="ftr" sz="quarter" idx="11"/>
          </p:nvPr>
        </p:nvSpPr>
        <p:spPr>
          <a:xfrm>
            <a:off x="3352800" y="6413500"/>
            <a:ext cx="2895600" cy="400050"/>
          </a:xfrm>
        </p:spPr>
        <p:txBody>
          <a:bodyPr/>
          <a:lstStyle>
            <a:lvl1pPr>
              <a:defRPr/>
            </a:lvl1pPr>
          </a:lstStyle>
          <a:p>
            <a:r>
              <a:rPr lang="ja-JP" altLang="en-US"/>
              <a:t>far@ucalgary.ca</a:t>
            </a:r>
            <a:endParaRPr lang="en-US" altLang="ja-JP"/>
          </a:p>
        </p:txBody>
      </p:sp>
      <p:sp>
        <p:nvSpPr>
          <p:cNvPr id="6" name="Slide Number Placeholder 5"/>
          <p:cNvSpPr>
            <a:spLocks noGrp="1"/>
          </p:cNvSpPr>
          <p:nvPr>
            <p:ph type="sldNum" sz="quarter" idx="12"/>
          </p:nvPr>
        </p:nvSpPr>
        <p:spPr>
          <a:xfrm>
            <a:off x="6781800" y="6413500"/>
            <a:ext cx="1905000" cy="400050"/>
          </a:xfrm>
        </p:spPr>
        <p:txBody>
          <a:bodyPr/>
          <a:lstStyle>
            <a:lvl1pPr>
              <a:defRPr/>
            </a:lvl1pPr>
          </a:lstStyle>
          <a:p>
            <a:fld id="{C5F7331A-9C6A-47CA-81C4-C01DCEF04BDB}" type="slidenum">
              <a:rPr lang="ja-JP" altLang="en-US"/>
              <a:pPr/>
              <a:t>‹#›</a:t>
            </a:fld>
            <a:endParaRPr lang="en-US" altLang="ja-JP"/>
          </a:p>
        </p:txBody>
      </p:sp>
    </p:spTree>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976813" y="1560513"/>
            <a:ext cx="39243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976813" y="3902075"/>
            <a:ext cx="39243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Footer Placeholder 6"/>
          <p:cNvSpPr>
            <a:spLocks noGrp="1"/>
          </p:cNvSpPr>
          <p:nvPr>
            <p:ph type="ftr" sz="quarter" idx="11"/>
          </p:nvPr>
        </p:nvSpPr>
        <p:spPr>
          <a:xfrm>
            <a:off x="3352800" y="6413500"/>
            <a:ext cx="2895600" cy="400050"/>
          </a:xfrm>
        </p:spPr>
        <p:txBody>
          <a:bodyPr/>
          <a:lstStyle>
            <a:lvl1pPr>
              <a:defRPr/>
            </a:lvl1pPr>
          </a:lstStyle>
          <a:p>
            <a:r>
              <a:rPr lang="ja-JP" altLang="en-US"/>
              <a:t>far@ucalgary.ca</a:t>
            </a:r>
            <a:endParaRPr lang="en-US" altLang="ja-JP"/>
          </a:p>
        </p:txBody>
      </p:sp>
      <p:sp>
        <p:nvSpPr>
          <p:cNvPr id="8" name="Slide Number Placeholder 7"/>
          <p:cNvSpPr>
            <a:spLocks noGrp="1"/>
          </p:cNvSpPr>
          <p:nvPr>
            <p:ph type="sldNum" sz="quarter" idx="12"/>
          </p:nvPr>
        </p:nvSpPr>
        <p:spPr>
          <a:xfrm>
            <a:off x="6781800" y="6413500"/>
            <a:ext cx="1905000" cy="400050"/>
          </a:xfrm>
        </p:spPr>
        <p:txBody>
          <a:bodyPr/>
          <a:lstStyle>
            <a:lvl1pPr>
              <a:defRPr/>
            </a:lvl1pPr>
          </a:lstStyle>
          <a:p>
            <a:fld id="{5E6229BA-92E7-4121-B417-395345DE33B1}" type="slidenum">
              <a:rPr lang="ja-JP" altLang="en-US"/>
              <a:pPr/>
              <a:t>‹#›</a:t>
            </a:fld>
            <a:endParaRPr lang="en-US" altLang="ja-JP"/>
          </a:p>
        </p:txBody>
      </p:sp>
    </p:spTree>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D4424B44-D5AC-4DCD-954A-AFBA83866CAA}" type="slidenum">
              <a:rPr lang="ja-JP" altLang="en-US"/>
              <a:pPr/>
              <a:t>‹#›</a:t>
            </a:fld>
            <a:endParaRPr lang="en-US" altLang="ja-JP"/>
          </a:p>
        </p:txBody>
      </p:sp>
    </p:spTree>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80010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900113" y="3902075"/>
            <a:ext cx="80010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58F60599-08C9-4965-B98C-C5DC2C4DF77C}" type="slidenum">
              <a:rPr lang="ja-JP" altLang="en-US"/>
              <a:pPr/>
              <a:t>‹#›</a:t>
            </a:fld>
            <a:endParaRPr lang="en-US" altLang="ja-JP"/>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7194" name="Picture 26" descr="WP138"/>
          <p:cNvPicPr>
            <a:picLocks noChangeAspect="1" noChangeArrowheads="1"/>
          </p:cNvPicPr>
          <p:nvPr userDrawn="1"/>
        </p:nvPicPr>
        <p:blipFill>
          <a:blip r:embed="rId11" cstate="print"/>
          <a:srcRect/>
          <a:stretch>
            <a:fillRect/>
          </a:stretch>
        </p:blipFill>
        <p:spPr bwMode="auto">
          <a:xfrm>
            <a:off x="0" y="0"/>
            <a:ext cx="9144000" cy="6858000"/>
          </a:xfrm>
          <a:prstGeom prst="rect">
            <a:avLst/>
          </a:prstGeom>
          <a:noFill/>
        </p:spPr>
      </p:pic>
      <p:pic>
        <p:nvPicPr>
          <p:cNvPr id="647171" name="Picture 3" descr="logo4"/>
          <p:cNvPicPr>
            <a:picLocks noChangeAspect="1" noChangeArrowheads="1"/>
          </p:cNvPicPr>
          <p:nvPr/>
        </p:nvPicPr>
        <p:blipFill>
          <a:blip r:embed="rId12" cstate="print"/>
          <a:srcRect/>
          <a:stretch>
            <a:fillRect/>
          </a:stretch>
        </p:blipFill>
        <p:spPr bwMode="auto">
          <a:xfrm>
            <a:off x="250825" y="6180138"/>
            <a:ext cx="1152525" cy="488950"/>
          </a:xfrm>
          <a:prstGeom prst="rect">
            <a:avLst/>
          </a:prstGeom>
          <a:noFill/>
        </p:spPr>
      </p:pic>
      <p:sp>
        <p:nvSpPr>
          <p:cNvPr id="647172" name="Line 4"/>
          <p:cNvSpPr>
            <a:spLocks noChangeShapeType="1"/>
          </p:cNvSpPr>
          <p:nvPr/>
        </p:nvSpPr>
        <p:spPr bwMode="auto">
          <a:xfrm>
            <a:off x="827088" y="1412875"/>
            <a:ext cx="8066087" cy="0"/>
          </a:xfrm>
          <a:prstGeom prst="line">
            <a:avLst/>
          </a:prstGeom>
          <a:noFill/>
          <a:ln w="38100">
            <a:solidFill>
              <a:srgbClr val="FF9900"/>
            </a:solidFill>
            <a:miter lim="800000"/>
            <a:headEnd type="oval" w="med" len="med"/>
            <a:tailEnd type="oval" w="med" len="med"/>
          </a:ln>
          <a:effectLst/>
        </p:spPr>
        <p:txBody>
          <a:bodyPr wrap="none"/>
          <a:lstStyle/>
          <a:p>
            <a:endParaRPr lang="en-CA"/>
          </a:p>
        </p:txBody>
      </p:sp>
      <p:sp>
        <p:nvSpPr>
          <p:cNvPr id="647177" name="Rectangle 9"/>
          <p:cNvSpPr>
            <a:spLocks noGrp="1" noChangeArrowheads="1"/>
          </p:cNvSpPr>
          <p:nvPr>
            <p:ph type="body" idx="1"/>
          </p:nvPr>
        </p:nvSpPr>
        <p:spPr bwMode="auto">
          <a:xfrm>
            <a:off x="900113" y="1560513"/>
            <a:ext cx="8001000"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47179" name="Rectangle 11"/>
          <p:cNvSpPr>
            <a:spLocks noGrp="1" noChangeArrowheads="1"/>
          </p:cNvSpPr>
          <p:nvPr>
            <p:ph type="ftr" sz="quarter" idx="3"/>
          </p:nvPr>
        </p:nvSpPr>
        <p:spPr bwMode="auto">
          <a:xfrm>
            <a:off x="3352800" y="6413500"/>
            <a:ext cx="28956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vl1pPr>
          </a:lstStyle>
          <a:p>
            <a:r>
              <a:rPr lang="ja-JP" altLang="en-US"/>
              <a:t>far@ucalgary.ca</a:t>
            </a:r>
            <a:endParaRPr lang="en-US" altLang="ja-JP"/>
          </a:p>
        </p:txBody>
      </p:sp>
      <p:sp>
        <p:nvSpPr>
          <p:cNvPr id="647180" name="Rectangle 12"/>
          <p:cNvSpPr>
            <a:spLocks noGrp="1" noChangeArrowheads="1"/>
          </p:cNvSpPr>
          <p:nvPr>
            <p:ph type="sldNum" sz="quarter" idx="4"/>
          </p:nvPr>
        </p:nvSpPr>
        <p:spPr bwMode="auto">
          <a:xfrm>
            <a:off x="67818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vl1pPr>
          </a:lstStyle>
          <a:p>
            <a:fld id="{BCA84CCD-73A2-4DB1-AC44-718D6A6EDB6A}" type="slidenum">
              <a:rPr lang="ja-JP" altLang="en-US" smtClean="0"/>
              <a:pPr/>
              <a:t>‹#›</a:t>
            </a:fld>
            <a:endParaRPr lang="en-US" altLang="ja-JP" dirty="0"/>
          </a:p>
        </p:txBody>
      </p:sp>
      <p:sp>
        <p:nvSpPr>
          <p:cNvPr id="647181" name="Line 13"/>
          <p:cNvSpPr>
            <a:spLocks noChangeShapeType="1"/>
          </p:cNvSpPr>
          <p:nvPr userDrawn="1"/>
        </p:nvSpPr>
        <p:spPr bwMode="auto">
          <a:xfrm>
            <a:off x="827088" y="6453188"/>
            <a:ext cx="7993062" cy="0"/>
          </a:xfrm>
          <a:prstGeom prst="line">
            <a:avLst/>
          </a:prstGeom>
          <a:noFill/>
          <a:ln w="19050">
            <a:solidFill>
              <a:srgbClr val="FF9900"/>
            </a:solidFill>
            <a:miter lim="800000"/>
            <a:headEnd type="oval" w="med" len="med"/>
            <a:tailEnd type="oval" w="med" len="med"/>
          </a:ln>
          <a:effectLst/>
        </p:spPr>
        <p:txBody>
          <a:bodyPr wrap="none"/>
          <a:lstStyle/>
          <a:p>
            <a:endParaRPr lang="en-CA"/>
          </a:p>
        </p:txBody>
      </p:sp>
      <p:sp>
        <p:nvSpPr>
          <p:cNvPr id="647182" name="Rectangle 14"/>
          <p:cNvSpPr>
            <a:spLocks noGrp="1" noChangeArrowheads="1"/>
          </p:cNvSpPr>
          <p:nvPr>
            <p:ph type="title"/>
          </p:nvPr>
        </p:nvSpPr>
        <p:spPr bwMode="auto">
          <a:xfrm>
            <a:off x="1066800" y="260350"/>
            <a:ext cx="7877175"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pic>
        <p:nvPicPr>
          <p:cNvPr id="647193" name="Picture 25"/>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34925" y="620713"/>
            <a:ext cx="1111250" cy="115252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9" r:id="rId4"/>
    <p:sldLayoutId id="2147483660" r:id="rId5"/>
    <p:sldLayoutId id="2147483665" r:id="rId6"/>
    <p:sldLayoutId id="2147483666" r:id="rId7"/>
    <p:sldLayoutId id="2147483667" r:id="rId8"/>
    <p:sldLayoutId id="2147483669" r:id="rId9"/>
  </p:sldLayoutIdLst>
  <p:transition>
    <p:dissolve/>
  </p:transition>
  <p:hf hdr="0"/>
  <p:txStyles>
    <p:titleStyle>
      <a:lvl1pPr algn="l" rtl="0" fontAlgn="base">
        <a:spcBef>
          <a:spcPct val="0"/>
        </a:spcBef>
        <a:spcAft>
          <a:spcPct val="0"/>
        </a:spcAft>
        <a:defRPr kumimoji="1" sz="4000" b="1">
          <a:solidFill>
            <a:schemeClr val="tx2"/>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2pPr>
      <a:lvl3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3pPr>
      <a:lvl4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4pPr>
      <a:lvl5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5pPr>
      <a:lvl6pPr marL="4572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6pPr>
      <a:lvl7pPr marL="9144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7pPr>
      <a:lvl8pPr marL="13716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8pPr>
      <a:lvl9pPr marL="18288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proquest.safaribooksonline.com.ezproxy.lib.ucalgary.ca/book/software-engineering-anddevelopment/software-testing/978813170795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6.png"/><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38.w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p:txBody>
          <a:bodyPr/>
          <a:lstStyle/>
          <a:p>
            <a:r>
              <a:rPr lang="ja-JP" altLang="en-US"/>
              <a:t>far@ucalgary.ca</a:t>
            </a:r>
            <a:endParaRPr lang="en-US" altLang="ja-JP"/>
          </a:p>
        </p:txBody>
      </p:sp>
      <p:sp>
        <p:nvSpPr>
          <p:cNvPr id="7" name="Rectangle 7"/>
          <p:cNvSpPr>
            <a:spLocks noGrp="1" noChangeArrowheads="1"/>
          </p:cNvSpPr>
          <p:nvPr>
            <p:ph type="sldNum" sz="quarter" idx="4"/>
          </p:nvPr>
        </p:nvSpPr>
        <p:spPr/>
        <p:txBody>
          <a:bodyPr/>
          <a:lstStyle/>
          <a:p>
            <a:fld id="{3604E779-E50B-4DB1-A121-795088EBBCEA}" type="slidenum">
              <a:rPr lang="ja-JP" altLang="en-US"/>
              <a:pPr/>
              <a:t>1</a:t>
            </a:fld>
            <a:endParaRPr lang="en-US" altLang="ja-JP"/>
          </a:p>
        </p:txBody>
      </p:sp>
      <p:sp>
        <p:nvSpPr>
          <p:cNvPr id="649220" name="Rectangle 4"/>
          <p:cNvSpPr>
            <a:spLocks noGrp="1" noChangeArrowheads="1"/>
          </p:cNvSpPr>
          <p:nvPr>
            <p:ph type="ctrTitle"/>
          </p:nvPr>
        </p:nvSpPr>
        <p:spPr/>
        <p:txBody>
          <a:bodyPr/>
          <a:lstStyle/>
          <a:p>
            <a:r>
              <a:rPr lang="en-US" altLang="ja-JP" dirty="0">
                <a:solidFill>
                  <a:srgbClr val="800000"/>
                </a:solidFill>
                <a:ea typeface="ＭＳ Ｐゴシック" charset="-128"/>
              </a:rPr>
              <a:t>SENG 438</a:t>
            </a:r>
            <a:br>
              <a:rPr lang="en-US" altLang="ja-JP" dirty="0">
                <a:ea typeface="ＭＳ Ｐゴシック" charset="-128"/>
              </a:rPr>
            </a:br>
            <a:r>
              <a:rPr lang="en-US" altLang="ja-JP" dirty="0">
                <a:ea typeface="ＭＳ Ｐゴシック" charset="-128"/>
              </a:rPr>
              <a:t>Software Testing, Reliability &amp; Quality</a:t>
            </a:r>
            <a:endParaRPr lang="en-CA" dirty="0">
              <a:ea typeface="ＭＳ Ｐゴシック" charset="-128"/>
            </a:endParaRPr>
          </a:p>
        </p:txBody>
      </p:sp>
      <p:sp>
        <p:nvSpPr>
          <p:cNvPr id="649221" name="Rectangle 5"/>
          <p:cNvSpPr>
            <a:spLocks noGrp="1" noChangeArrowheads="1"/>
          </p:cNvSpPr>
          <p:nvPr>
            <p:ph type="subTitle" idx="1"/>
          </p:nvPr>
        </p:nvSpPr>
        <p:spPr/>
        <p:txBody>
          <a:bodyPr/>
          <a:lstStyle/>
          <a:p>
            <a:r>
              <a:rPr lang="en-US" altLang="ja-JP" dirty="0">
                <a:ea typeface="ＭＳ Ｐゴシック" charset="-128"/>
              </a:rPr>
              <a:t>Chapter </a:t>
            </a:r>
            <a:r>
              <a:rPr lang="en-US" altLang="ja-JP" dirty="0">
                <a:ea typeface="リュウミンL-KL" pitchFamily="17" charset="-128"/>
              </a:rPr>
              <a:t>1: </a:t>
            </a:r>
            <a:r>
              <a:rPr lang="en-US" dirty="0">
                <a:effectLst/>
              </a:rPr>
              <a:t>Introduction</a:t>
            </a:r>
            <a:endParaRPr lang="en-CA" dirty="0">
              <a:ea typeface="リュウミンL-KL" pitchFamily="17" charset="-128"/>
            </a:endParaRPr>
          </a:p>
        </p:txBody>
      </p:sp>
      <p:sp>
        <p:nvSpPr>
          <p:cNvPr id="649222" name="Rectangle 6"/>
          <p:cNvSpPr>
            <a:spLocks noChangeArrowheads="1"/>
          </p:cNvSpPr>
          <p:nvPr/>
        </p:nvSpPr>
        <p:spPr bwMode="auto">
          <a:xfrm>
            <a:off x="1916113" y="5157788"/>
            <a:ext cx="6400800" cy="1143000"/>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pPr>
            <a:r>
              <a:rPr lang="en-US" altLang="ja-JP" sz="1400" dirty="0">
                <a:latin typeface="Arial" charset="0"/>
                <a:ea typeface="ＡＲ古印体Ｂ" pitchFamily="1" charset="-128"/>
              </a:rPr>
              <a:t>Department of Electrical &amp; Computer Engineering, University of Calgary</a:t>
            </a:r>
            <a:endParaRPr lang="ja-JP" altLang="en-US" b="0" dirty="0"/>
          </a:p>
          <a:p>
            <a:pPr algn="ctr">
              <a:spcBef>
                <a:spcPct val="20000"/>
              </a:spcBef>
              <a:buClr>
                <a:schemeClr val="folHlink"/>
              </a:buClr>
              <a:buSzPct val="60000"/>
              <a:buFont typeface="Wingdings" pitchFamily="2" charset="2"/>
              <a:buNone/>
            </a:pPr>
            <a:r>
              <a:rPr lang="en-US" altLang="ja-JP" b="0" dirty="0"/>
              <a:t>B.H. Far </a:t>
            </a:r>
            <a:r>
              <a:rPr lang="en-US" altLang="ja-JP" sz="1800" b="0" dirty="0">
                <a:ea typeface="MS UI Gothic" pitchFamily="34" charset="-128"/>
              </a:rPr>
              <a:t>（</a:t>
            </a:r>
            <a:r>
              <a:rPr lang="en-US" altLang="ja-JP" sz="1800" b="0" dirty="0"/>
              <a:t>far@ucalgary.ca</a:t>
            </a:r>
            <a:r>
              <a:rPr lang="en-US" altLang="ja-JP" sz="1800" b="0" dirty="0">
                <a:ea typeface="MS UI Gothic" pitchFamily="34" charset="-128"/>
              </a:rPr>
              <a:t>）</a:t>
            </a:r>
            <a:endParaRPr lang="en-US" altLang="ja-JP" sz="1800" b="0" dirty="0"/>
          </a:p>
          <a:p>
            <a:pPr algn="ctr">
              <a:spcBef>
                <a:spcPct val="20000"/>
              </a:spcBef>
              <a:buClr>
                <a:schemeClr val="folHlink"/>
              </a:buClr>
              <a:buSzPct val="60000"/>
              <a:buFont typeface="Wingdings" pitchFamily="2" charset="2"/>
              <a:buNone/>
            </a:pPr>
            <a:r>
              <a:rPr lang="en-US" altLang="ja-JP" sz="1400" b="0" dirty="0"/>
              <a:t>http://people.ucalgary.ca/~far</a:t>
            </a:r>
            <a:endParaRPr lang="ja-JP" altLang="en-US" sz="1400" b="0" dirty="0"/>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Need to Know?</a:t>
            </a:r>
            <a:endParaRPr lang="en-CA" dirty="0"/>
          </a:p>
        </p:txBody>
      </p:sp>
      <p:sp>
        <p:nvSpPr>
          <p:cNvPr id="3" name="Content Placeholder 2"/>
          <p:cNvSpPr>
            <a:spLocks noGrp="1"/>
          </p:cNvSpPr>
          <p:nvPr>
            <p:ph idx="1"/>
          </p:nvPr>
        </p:nvSpPr>
        <p:spPr/>
        <p:txBody>
          <a:bodyPr/>
          <a:lstStyle/>
          <a:p>
            <a:r>
              <a:rPr lang="en-CA" dirty="0"/>
              <a:t>Java programming language</a:t>
            </a:r>
          </a:p>
          <a:p>
            <a:pPr lvl="1"/>
            <a:r>
              <a:rPr lang="en-CA" dirty="0"/>
              <a:t>You will test Java applications</a:t>
            </a:r>
          </a:p>
          <a:p>
            <a:pPr lvl="1"/>
            <a:r>
              <a:rPr lang="en-CA" dirty="0"/>
              <a:t>You will develop test cases in the Java environment</a:t>
            </a:r>
          </a:p>
          <a:p>
            <a:r>
              <a:rPr lang="en-CA" dirty="0"/>
              <a:t>Basics of software engineering</a:t>
            </a:r>
          </a:p>
          <a:p>
            <a:r>
              <a:rPr lang="en-CA" dirty="0"/>
              <a:t>Teamwork</a:t>
            </a:r>
          </a:p>
          <a:p>
            <a:pPr lvl="1"/>
            <a:r>
              <a:rPr lang="en-CA" dirty="0"/>
              <a:t>You are going work as a team in the Lab, so be a team player</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10</a:t>
            </a:fld>
            <a:endParaRPr lang="en-US" altLang="ja-JP"/>
          </a:p>
        </p:txBody>
      </p:sp>
    </p:spTree>
    <p:extLst>
      <p:ext uri="{BB962C8B-B14F-4D97-AF65-F5344CB8AC3E}">
        <p14:creationId xmlns:p14="http://schemas.microsoft.com/office/powerpoint/2010/main" val="3645071064"/>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05B8-5662-4854-B9CA-872CEF325D9F}"/>
              </a:ext>
            </a:extLst>
          </p:cNvPr>
          <p:cNvSpPr>
            <a:spLocks noGrp="1"/>
          </p:cNvSpPr>
          <p:nvPr>
            <p:ph type="title"/>
          </p:nvPr>
        </p:nvSpPr>
        <p:spPr/>
        <p:txBody>
          <a:bodyPr/>
          <a:lstStyle/>
          <a:p>
            <a:r>
              <a:rPr lang="en-US" dirty="0"/>
              <a:t>Detailed Contents</a:t>
            </a:r>
          </a:p>
        </p:txBody>
      </p:sp>
      <p:sp>
        <p:nvSpPr>
          <p:cNvPr id="3" name="Content Placeholder 2">
            <a:extLst>
              <a:ext uri="{FF2B5EF4-FFF2-40B4-BE49-F238E27FC236}">
                <a16:creationId xmlns:a16="http://schemas.microsoft.com/office/drawing/2014/main" id="{DF34E1A8-0017-473C-9A1B-C941A3B1F746}"/>
              </a:ext>
            </a:extLst>
          </p:cNvPr>
          <p:cNvSpPr>
            <a:spLocks noGrp="1"/>
          </p:cNvSpPr>
          <p:nvPr>
            <p:ph idx="1"/>
          </p:nvPr>
        </p:nvSpPr>
        <p:spPr>
          <a:xfrm>
            <a:off x="900113" y="1560513"/>
            <a:ext cx="6984255" cy="4532312"/>
          </a:xfrm>
        </p:spPr>
        <p:txBody>
          <a:bodyPr/>
          <a:lstStyle/>
          <a:p>
            <a:r>
              <a:rPr lang="en-CA" sz="2800" b="1" dirty="0">
                <a:solidFill>
                  <a:srgbClr val="FF0000"/>
                </a:solidFill>
              </a:rPr>
              <a:t>Ch1: </a:t>
            </a:r>
            <a:r>
              <a:rPr lang="en-CA" sz="2800" dirty="0"/>
              <a:t>Introduction &amp; terminology</a:t>
            </a:r>
          </a:p>
          <a:p>
            <a:r>
              <a:rPr lang="en-CA" sz="2800" b="1" dirty="0">
                <a:solidFill>
                  <a:srgbClr val="FF0000"/>
                </a:solidFill>
              </a:rPr>
              <a:t>Ch2: </a:t>
            </a:r>
            <a:r>
              <a:rPr lang="en-CA" sz="2800" dirty="0"/>
              <a:t>Foundations of testing</a:t>
            </a:r>
          </a:p>
          <a:p>
            <a:r>
              <a:rPr lang="en-CA" sz="2800" b="1" dirty="0">
                <a:solidFill>
                  <a:srgbClr val="FF0000"/>
                </a:solidFill>
              </a:rPr>
              <a:t>Ch3: </a:t>
            </a:r>
            <a:r>
              <a:rPr lang="en-US" sz="2800" dirty="0"/>
              <a:t>Unit testing</a:t>
            </a:r>
            <a:endParaRPr lang="en-CA" sz="2800" dirty="0"/>
          </a:p>
          <a:p>
            <a:r>
              <a:rPr lang="en-CA" sz="2800" b="1" dirty="0">
                <a:solidFill>
                  <a:srgbClr val="FF0000"/>
                </a:solidFill>
              </a:rPr>
              <a:t>Ch4: </a:t>
            </a:r>
            <a:r>
              <a:rPr lang="en-CA" sz="2800" dirty="0"/>
              <a:t>Black box &amp; combinatorial testing </a:t>
            </a:r>
          </a:p>
          <a:p>
            <a:r>
              <a:rPr lang="en-CA" sz="2800" b="1" dirty="0">
                <a:solidFill>
                  <a:srgbClr val="FF0000"/>
                </a:solidFill>
              </a:rPr>
              <a:t>Ch5: </a:t>
            </a:r>
            <a:r>
              <a:rPr lang="en-CA" sz="2800" dirty="0"/>
              <a:t>White box testing: control and data flow coverage</a:t>
            </a:r>
          </a:p>
          <a:p>
            <a:r>
              <a:rPr lang="en-CA" sz="2800" b="1" dirty="0">
                <a:solidFill>
                  <a:srgbClr val="FF0000"/>
                </a:solidFill>
              </a:rPr>
              <a:t>Ch6: </a:t>
            </a:r>
            <a:r>
              <a:rPr lang="en-CA" sz="2800" dirty="0"/>
              <a:t>Mutation testing</a:t>
            </a:r>
          </a:p>
          <a:p>
            <a:r>
              <a:rPr lang="en-CA" sz="2800" b="1" dirty="0">
                <a:solidFill>
                  <a:srgbClr val="FF0000"/>
                </a:solidFill>
              </a:rPr>
              <a:t>Ch7: </a:t>
            </a:r>
            <a:r>
              <a:rPr lang="en-US" sz="2800" dirty="0"/>
              <a:t>GUI/Web testing and test automation</a:t>
            </a:r>
            <a:endParaRPr lang="en-CA" sz="2800" dirty="0"/>
          </a:p>
        </p:txBody>
      </p:sp>
      <p:sp>
        <p:nvSpPr>
          <p:cNvPr id="4" name="Footer Placeholder 3">
            <a:extLst>
              <a:ext uri="{FF2B5EF4-FFF2-40B4-BE49-F238E27FC236}">
                <a16:creationId xmlns:a16="http://schemas.microsoft.com/office/drawing/2014/main" id="{03706830-FA0D-4A14-9E86-1D56F9831C09}"/>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834D8E87-74DC-4966-BF9F-13113F337C52}"/>
              </a:ext>
            </a:extLst>
          </p:cNvPr>
          <p:cNvSpPr>
            <a:spLocks noGrp="1"/>
          </p:cNvSpPr>
          <p:nvPr>
            <p:ph type="sldNum" sz="quarter" idx="12"/>
          </p:nvPr>
        </p:nvSpPr>
        <p:spPr/>
        <p:txBody>
          <a:bodyPr/>
          <a:lstStyle/>
          <a:p>
            <a:fld id="{E0C33045-984B-4F44-A077-3B45BEEE9467}" type="slidenum">
              <a:rPr lang="ja-JP" altLang="en-US" smtClean="0"/>
              <a:pPr/>
              <a:t>11</a:t>
            </a:fld>
            <a:endParaRPr lang="en-US" altLang="ja-JP"/>
          </a:p>
        </p:txBody>
      </p:sp>
      <p:pic>
        <p:nvPicPr>
          <p:cNvPr id="6" name="Picture 5" descr="SBUS058">
            <a:extLst>
              <a:ext uri="{FF2B5EF4-FFF2-40B4-BE49-F238E27FC236}">
                <a16:creationId xmlns:a16="http://schemas.microsoft.com/office/drawing/2014/main" id="{62C6C966-60F7-41C6-AE2C-2AA4CB28895C}"/>
              </a:ext>
            </a:extLst>
          </p:cNvPr>
          <p:cNvPicPr>
            <a:picLocks noChangeAspect="1" noChangeArrowheads="1"/>
          </p:cNvPicPr>
          <p:nvPr/>
        </p:nvPicPr>
        <p:blipFill>
          <a:blip r:embed="rId2"/>
          <a:srcRect/>
          <a:stretch>
            <a:fillRect/>
          </a:stretch>
        </p:blipFill>
        <p:spPr bwMode="auto">
          <a:xfrm>
            <a:off x="7236296" y="2141984"/>
            <a:ext cx="1600665" cy="2736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6514191"/>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1D67-D273-4267-A966-B14E2069DC3A}"/>
              </a:ext>
            </a:extLst>
          </p:cNvPr>
          <p:cNvSpPr>
            <a:spLocks noGrp="1"/>
          </p:cNvSpPr>
          <p:nvPr>
            <p:ph type="title"/>
          </p:nvPr>
        </p:nvSpPr>
        <p:spPr/>
        <p:txBody>
          <a:bodyPr/>
          <a:lstStyle/>
          <a:p>
            <a:r>
              <a:rPr lang="en-US" dirty="0"/>
              <a:t>Contents (cont’d)</a:t>
            </a:r>
          </a:p>
        </p:txBody>
      </p:sp>
      <p:sp>
        <p:nvSpPr>
          <p:cNvPr id="3" name="Content Placeholder 2">
            <a:extLst>
              <a:ext uri="{FF2B5EF4-FFF2-40B4-BE49-F238E27FC236}">
                <a16:creationId xmlns:a16="http://schemas.microsoft.com/office/drawing/2014/main" id="{81B520E3-0E54-4628-BD07-C51389E5AA35}"/>
              </a:ext>
            </a:extLst>
          </p:cNvPr>
          <p:cNvSpPr>
            <a:spLocks noGrp="1"/>
          </p:cNvSpPr>
          <p:nvPr>
            <p:ph idx="1"/>
          </p:nvPr>
        </p:nvSpPr>
        <p:spPr/>
        <p:txBody>
          <a:bodyPr/>
          <a:lstStyle/>
          <a:p>
            <a:r>
              <a:rPr lang="en-CA" sz="2800" b="1" dirty="0">
                <a:solidFill>
                  <a:srgbClr val="FF0000"/>
                </a:solidFill>
              </a:rPr>
              <a:t>Ch8: </a:t>
            </a:r>
            <a:r>
              <a:rPr lang="en-US" sz="2800" dirty="0"/>
              <a:t>Reliability engineering concepts and process</a:t>
            </a:r>
          </a:p>
          <a:p>
            <a:r>
              <a:rPr lang="en-CA" sz="2800" b="1" dirty="0">
                <a:solidFill>
                  <a:srgbClr val="FF0000"/>
                </a:solidFill>
              </a:rPr>
              <a:t>Ch9: </a:t>
            </a:r>
            <a:r>
              <a:rPr lang="en-US" sz="2800" dirty="0"/>
              <a:t>System reliability</a:t>
            </a:r>
          </a:p>
          <a:p>
            <a:r>
              <a:rPr lang="en-CA" sz="2800" b="1" dirty="0">
                <a:solidFill>
                  <a:srgbClr val="FF0000"/>
                </a:solidFill>
              </a:rPr>
              <a:t>Ch10: </a:t>
            </a:r>
            <a:r>
              <a:rPr lang="en-US" sz="2800" dirty="0"/>
              <a:t>Reliability testing tools and techniques</a:t>
            </a:r>
          </a:p>
          <a:p>
            <a:r>
              <a:rPr lang="en-CA" sz="2800" b="1" dirty="0">
                <a:solidFill>
                  <a:srgbClr val="FF0000"/>
                </a:solidFill>
              </a:rPr>
              <a:t>Ch11: </a:t>
            </a:r>
            <a:r>
              <a:rPr lang="en-US" sz="2800" dirty="0"/>
              <a:t>Integration, system, acceptance testing and release decisions</a:t>
            </a:r>
          </a:p>
          <a:p>
            <a:r>
              <a:rPr lang="en-CA" sz="2800" b="1" dirty="0">
                <a:solidFill>
                  <a:srgbClr val="FF0000"/>
                </a:solidFill>
              </a:rPr>
              <a:t>Ch12: </a:t>
            </a:r>
            <a:r>
              <a:rPr lang="en-US" sz="2800" dirty="0"/>
              <a:t>Post release activities: planning for software maintenance</a:t>
            </a:r>
          </a:p>
          <a:p>
            <a:endParaRPr lang="en-US" sz="2800" dirty="0"/>
          </a:p>
        </p:txBody>
      </p:sp>
      <p:sp>
        <p:nvSpPr>
          <p:cNvPr id="4" name="Footer Placeholder 3">
            <a:extLst>
              <a:ext uri="{FF2B5EF4-FFF2-40B4-BE49-F238E27FC236}">
                <a16:creationId xmlns:a16="http://schemas.microsoft.com/office/drawing/2014/main" id="{DC9CA40A-6A7C-4B26-97C0-E6F560C677DC}"/>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FC13132A-4B00-4607-AF17-5C9B1139460B}"/>
              </a:ext>
            </a:extLst>
          </p:cNvPr>
          <p:cNvSpPr>
            <a:spLocks noGrp="1"/>
          </p:cNvSpPr>
          <p:nvPr>
            <p:ph type="sldNum" sz="quarter" idx="12"/>
          </p:nvPr>
        </p:nvSpPr>
        <p:spPr/>
        <p:txBody>
          <a:bodyPr/>
          <a:lstStyle/>
          <a:p>
            <a:fld id="{E0C33045-984B-4F44-A077-3B45BEEE9467}" type="slidenum">
              <a:rPr lang="ja-JP" altLang="en-US" smtClean="0"/>
              <a:pPr/>
              <a:t>12</a:t>
            </a:fld>
            <a:endParaRPr lang="en-US" altLang="ja-JP"/>
          </a:p>
        </p:txBody>
      </p:sp>
    </p:spTree>
    <p:extLst>
      <p:ext uri="{BB962C8B-B14F-4D97-AF65-F5344CB8AC3E}">
        <p14:creationId xmlns:p14="http://schemas.microsoft.com/office/powerpoint/2010/main" val="937951318"/>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8ADB-4A0A-4EA7-86F7-29B7AD11092C}"/>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F40CAA93-990B-4FF2-944B-3C7D34ED3051}"/>
              </a:ext>
            </a:extLst>
          </p:cNvPr>
          <p:cNvSpPr>
            <a:spLocks noGrp="1"/>
          </p:cNvSpPr>
          <p:nvPr>
            <p:ph idx="1"/>
          </p:nvPr>
        </p:nvSpPr>
        <p:spPr/>
        <p:txBody>
          <a:bodyPr/>
          <a:lstStyle/>
          <a:p>
            <a:r>
              <a:rPr lang="en-US" dirty="0"/>
              <a:t>5 assignments (2 weeks each)</a:t>
            </a:r>
          </a:p>
          <a:p>
            <a:endParaRPr lang="en-US" dirty="0"/>
          </a:p>
          <a:p>
            <a:r>
              <a:rPr lang="en-US" dirty="0"/>
              <a:t>A1: Bug tracking</a:t>
            </a:r>
          </a:p>
          <a:p>
            <a:r>
              <a:rPr lang="en-US" dirty="0"/>
              <a:t>A2: Unit testing using Junit</a:t>
            </a:r>
          </a:p>
          <a:p>
            <a:r>
              <a:rPr lang="en-US" dirty="0"/>
              <a:t>A3: Test coverage and adequacy </a:t>
            </a:r>
          </a:p>
          <a:p>
            <a:r>
              <a:rPr lang="en-US" dirty="0"/>
              <a:t>A4: Mutation, GUI and Web testing</a:t>
            </a:r>
          </a:p>
          <a:p>
            <a:r>
              <a:rPr lang="en-US" dirty="0"/>
              <a:t>A5: Reliability assessment</a:t>
            </a:r>
          </a:p>
        </p:txBody>
      </p:sp>
      <p:sp>
        <p:nvSpPr>
          <p:cNvPr id="4" name="Footer Placeholder 3">
            <a:extLst>
              <a:ext uri="{FF2B5EF4-FFF2-40B4-BE49-F238E27FC236}">
                <a16:creationId xmlns:a16="http://schemas.microsoft.com/office/drawing/2014/main" id="{F6590DC3-F76A-4D0A-9F67-C111FFE1285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CE8D7D22-2A55-4E09-89B5-55DBEC6017F9}"/>
              </a:ext>
            </a:extLst>
          </p:cNvPr>
          <p:cNvSpPr>
            <a:spLocks noGrp="1"/>
          </p:cNvSpPr>
          <p:nvPr>
            <p:ph type="sldNum" sz="quarter" idx="12"/>
          </p:nvPr>
        </p:nvSpPr>
        <p:spPr/>
        <p:txBody>
          <a:bodyPr/>
          <a:lstStyle/>
          <a:p>
            <a:fld id="{E0C33045-984B-4F44-A077-3B45BEEE9467}" type="slidenum">
              <a:rPr lang="ja-JP" altLang="en-US" smtClean="0"/>
              <a:pPr/>
              <a:t>13</a:t>
            </a:fld>
            <a:endParaRPr lang="en-US" altLang="ja-JP"/>
          </a:p>
        </p:txBody>
      </p:sp>
      <p:pic>
        <p:nvPicPr>
          <p:cNvPr id="6" name="Picture 3" descr="G:\IMAGES\Cliparts\Clipart1\COMPHACK\HACKR016.jpg">
            <a:extLst>
              <a:ext uri="{FF2B5EF4-FFF2-40B4-BE49-F238E27FC236}">
                <a16:creationId xmlns:a16="http://schemas.microsoft.com/office/drawing/2014/main" id="{8D8E08AB-2152-4BD7-8DB6-59D89686728D}"/>
              </a:ext>
            </a:extLst>
          </p:cNvPr>
          <p:cNvPicPr>
            <a:picLocks noChangeAspect="1" noChangeArrowheads="1"/>
          </p:cNvPicPr>
          <p:nvPr/>
        </p:nvPicPr>
        <p:blipFill>
          <a:blip r:embed="rId2"/>
          <a:srcRect/>
          <a:stretch>
            <a:fillRect/>
          </a:stretch>
        </p:blipFill>
        <p:spPr bwMode="auto">
          <a:xfrm>
            <a:off x="6373058" y="1548809"/>
            <a:ext cx="2332725" cy="2313682"/>
          </a:xfrm>
          <a:prstGeom prst="rect">
            <a:avLst/>
          </a:prstGeom>
          <a:noFill/>
        </p:spPr>
      </p:pic>
    </p:spTree>
    <p:extLst>
      <p:ext uri="{BB962C8B-B14F-4D97-AF65-F5344CB8AC3E}">
        <p14:creationId xmlns:p14="http://schemas.microsoft.com/office/powerpoint/2010/main" val="4153303538"/>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Assignments - Policies</a:t>
            </a:r>
            <a:endParaRPr lang="en-CA" dirty="0"/>
          </a:p>
        </p:txBody>
      </p:sp>
      <p:sp>
        <p:nvSpPr>
          <p:cNvPr id="3" name="Content Placeholder 2"/>
          <p:cNvSpPr>
            <a:spLocks noGrp="1"/>
          </p:cNvSpPr>
          <p:nvPr>
            <p:ph idx="1"/>
          </p:nvPr>
        </p:nvSpPr>
        <p:spPr>
          <a:xfrm>
            <a:off x="928058" y="1421488"/>
            <a:ext cx="8001000" cy="4532312"/>
          </a:xfrm>
        </p:spPr>
        <p:txBody>
          <a:bodyPr/>
          <a:lstStyle/>
          <a:p>
            <a:r>
              <a:rPr lang="en-CA" sz="2400" dirty="0"/>
              <a:t>5 assignment in 10 labs (each lab for 2 weeks)</a:t>
            </a:r>
          </a:p>
          <a:p>
            <a:r>
              <a:rPr lang="en-CA" sz="2400" dirty="0"/>
              <a:t>Each assignment will be discussed first in class/lab</a:t>
            </a:r>
          </a:p>
          <a:p>
            <a:pPr lvl="1"/>
            <a:r>
              <a:rPr lang="en-CA" sz="2000" dirty="0"/>
              <a:t>In lecture time – or – beginning of lab hour</a:t>
            </a:r>
          </a:p>
          <a:p>
            <a:pPr lvl="1"/>
            <a:r>
              <a:rPr lang="en-CA" sz="2000" dirty="0"/>
              <a:t>The descriptions will be online before the first lab on each assignment</a:t>
            </a:r>
          </a:p>
          <a:p>
            <a:pPr lvl="1"/>
            <a:r>
              <a:rPr lang="en-US" sz="2000" b="1" dirty="0">
                <a:solidFill>
                  <a:srgbClr val="FF0000"/>
                </a:solidFill>
              </a:rPr>
              <a:t>Come to lab prepared: </a:t>
            </a:r>
            <a:r>
              <a:rPr lang="en-US" sz="2000" dirty="0"/>
              <a:t>you are expected to read the lab document before coming to the lab</a:t>
            </a:r>
            <a:endParaRPr lang="en-CA" sz="2000" dirty="0"/>
          </a:p>
          <a:p>
            <a:r>
              <a:rPr lang="en-CA" sz="2400" dirty="0"/>
              <a:t>Demos in the second lab per assignment</a:t>
            </a:r>
          </a:p>
          <a:p>
            <a:r>
              <a:rPr lang="en-CA" sz="2400" dirty="0"/>
              <a:t>Reports by the due date of second lab per assignment (exact dates will be posted)</a:t>
            </a:r>
          </a:p>
          <a:p>
            <a:r>
              <a:rPr lang="en-US" sz="2400" dirty="0"/>
              <a:t>One mini-project: A small developed software will be given</a:t>
            </a:r>
          </a:p>
          <a:p>
            <a:pPr lvl="1"/>
            <a:r>
              <a:rPr lang="en-US" sz="2000" dirty="0"/>
              <a:t>You do the test, assessment and report (details later)  </a:t>
            </a:r>
            <a:endParaRPr lang="en-CA" sz="20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14</a:t>
            </a:fld>
            <a:endParaRPr lang="en-US" altLang="ja-JP"/>
          </a:p>
        </p:txBody>
      </p:sp>
    </p:spTree>
    <p:extLst>
      <p:ext uri="{BB962C8B-B14F-4D97-AF65-F5344CB8AC3E}">
        <p14:creationId xmlns:p14="http://schemas.microsoft.com/office/powerpoint/2010/main" val="2340531456"/>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Activities</a:t>
            </a:r>
            <a:endParaRPr lang="en-CA" dirty="0"/>
          </a:p>
        </p:txBody>
      </p:sp>
      <p:sp>
        <p:nvSpPr>
          <p:cNvPr id="3" name="Content Placeholder 2"/>
          <p:cNvSpPr>
            <a:spLocks noGrp="1"/>
          </p:cNvSpPr>
          <p:nvPr>
            <p:ph idx="1"/>
          </p:nvPr>
        </p:nvSpPr>
        <p:spPr/>
        <p:txBody>
          <a:bodyPr/>
          <a:lstStyle/>
          <a:p>
            <a:r>
              <a:rPr lang="en-CA" sz="2800" dirty="0"/>
              <a:t>This is a practical/lab-intensive course</a:t>
            </a:r>
          </a:p>
          <a:p>
            <a:r>
              <a:rPr lang="en-CA" sz="2800" dirty="0"/>
              <a:t>Usually, you need to spend a few hours out of the lab scheduled time to finish each lab</a:t>
            </a:r>
          </a:p>
          <a:p>
            <a:pPr lvl="1"/>
            <a:r>
              <a:rPr lang="en-CA" sz="2400" dirty="0"/>
              <a:t>Note that we care (and are very careful) about your workload</a:t>
            </a:r>
          </a:p>
          <a:p>
            <a:pPr lvl="1"/>
            <a:r>
              <a:rPr lang="en-CA" sz="2400" dirty="0"/>
              <a:t>The goal: to prepare you for the software industry</a:t>
            </a:r>
          </a:p>
          <a:p>
            <a:r>
              <a:rPr lang="en-CA" sz="2800" dirty="0"/>
              <a:t>Other than the lab times, if you have questions, contact TAs, post on D2L, or email instructor</a:t>
            </a:r>
          </a:p>
          <a:p>
            <a:r>
              <a:rPr lang="en-US" sz="2800" dirty="0"/>
              <a:t>Watch for office hours posted</a:t>
            </a:r>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15</a:t>
            </a:fld>
            <a:endParaRPr lang="en-US" altLang="ja-JP"/>
          </a:p>
        </p:txBody>
      </p:sp>
    </p:spTree>
    <p:extLst>
      <p:ext uri="{BB962C8B-B14F-4D97-AF65-F5344CB8AC3E}">
        <p14:creationId xmlns:p14="http://schemas.microsoft.com/office/powerpoint/2010/main" val="618861558"/>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Activities: Late Reports</a:t>
            </a:r>
            <a:endParaRPr lang="en-CA" dirty="0"/>
          </a:p>
        </p:txBody>
      </p:sp>
      <p:sp>
        <p:nvSpPr>
          <p:cNvPr id="3" name="Content Placeholder 2"/>
          <p:cNvSpPr>
            <a:spLocks noGrp="1"/>
          </p:cNvSpPr>
          <p:nvPr>
            <p:ph idx="1"/>
          </p:nvPr>
        </p:nvSpPr>
        <p:spPr/>
        <p:txBody>
          <a:bodyPr/>
          <a:lstStyle/>
          <a:p>
            <a:r>
              <a:rPr lang="en-CA" sz="2800" dirty="0"/>
              <a:t>Carefully check the labs schedule for report due dates. </a:t>
            </a:r>
            <a:r>
              <a:rPr lang="en-CA" sz="2800" b="1" dirty="0"/>
              <a:t>Late lab reports will not get any marks</a:t>
            </a:r>
          </a:p>
          <a:p>
            <a:r>
              <a:rPr lang="en-CA" sz="2800" dirty="0"/>
              <a:t>We (the TAs and myself) are here to work with and help you!</a:t>
            </a:r>
          </a:p>
          <a:p>
            <a:r>
              <a:rPr lang="en-CA" sz="2800" dirty="0"/>
              <a:t>Rest assured that the testing knowledge you gain in these labs prepare you for a real testing job</a:t>
            </a:r>
          </a:p>
          <a:p>
            <a:r>
              <a:rPr lang="en-CA" sz="2800" dirty="0"/>
              <a:t>The labs have recently been designed in consultation with the software industry, and with the help of a few recent top students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16</a:t>
            </a:fld>
            <a:endParaRPr lang="en-US" altLang="ja-JP"/>
          </a:p>
        </p:txBody>
      </p:sp>
    </p:spTree>
    <p:extLst>
      <p:ext uri="{BB962C8B-B14F-4D97-AF65-F5344CB8AC3E}">
        <p14:creationId xmlns:p14="http://schemas.microsoft.com/office/powerpoint/2010/main" val="3819286752"/>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Activities: Groups</a:t>
            </a:r>
            <a:endParaRPr lang="en-CA" dirty="0"/>
          </a:p>
        </p:txBody>
      </p:sp>
      <p:sp>
        <p:nvSpPr>
          <p:cNvPr id="3" name="Content Placeholder 2"/>
          <p:cNvSpPr>
            <a:spLocks noGrp="1"/>
          </p:cNvSpPr>
          <p:nvPr>
            <p:ph idx="1"/>
          </p:nvPr>
        </p:nvSpPr>
        <p:spPr/>
        <p:txBody>
          <a:bodyPr/>
          <a:lstStyle/>
          <a:p>
            <a:r>
              <a:rPr lang="en-CA" dirty="0"/>
              <a:t>All labs and the project will be done in groups</a:t>
            </a:r>
          </a:p>
          <a:p>
            <a:pPr lvl="1"/>
            <a:r>
              <a:rPr lang="en-CA" dirty="0"/>
              <a:t>Please form your groups of four by the due date and post it on D2L under “Dropbox–Groups”</a:t>
            </a:r>
          </a:p>
          <a:p>
            <a:pPr lvl="1"/>
            <a:r>
              <a:rPr lang="en-CA" dirty="0"/>
              <a:t>One person submits on-behalf of all</a:t>
            </a:r>
          </a:p>
          <a:p>
            <a:pPr lvl="1"/>
            <a:r>
              <a:rPr lang="en-CA" dirty="0"/>
              <a:t>Write full name</a:t>
            </a:r>
          </a:p>
          <a:p>
            <a:r>
              <a:rPr lang="en-CA" dirty="0"/>
              <a:t>All students not finding any group by then will be randomly grouped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17</a:t>
            </a:fld>
            <a:endParaRPr lang="en-US" altLang="ja-JP"/>
          </a:p>
        </p:txBody>
      </p:sp>
    </p:spTree>
    <p:extLst>
      <p:ext uri="{BB962C8B-B14F-4D97-AF65-F5344CB8AC3E}">
        <p14:creationId xmlns:p14="http://schemas.microsoft.com/office/powerpoint/2010/main" val="3063869764"/>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Activities: Demos</a:t>
            </a:r>
            <a:endParaRPr lang="en-CA" dirty="0"/>
          </a:p>
        </p:txBody>
      </p:sp>
      <p:sp>
        <p:nvSpPr>
          <p:cNvPr id="3" name="Content Placeholder 2"/>
          <p:cNvSpPr>
            <a:spLocks noGrp="1"/>
          </p:cNvSpPr>
          <p:nvPr>
            <p:ph idx="1"/>
          </p:nvPr>
        </p:nvSpPr>
        <p:spPr/>
        <p:txBody>
          <a:bodyPr/>
          <a:lstStyle/>
          <a:p>
            <a:r>
              <a:rPr lang="en-CA" dirty="0"/>
              <a:t>Each second lab per assignment is demo-day</a:t>
            </a:r>
          </a:p>
          <a:p>
            <a:pPr lvl="1"/>
            <a:r>
              <a:rPr lang="en-CA" dirty="0"/>
              <a:t>E.g., Assignment 1 will be done in Lab 1 and completed by Lab 2. during Lab 2 you demo your work and by the due date you submit your assignment 1’s report, as a team</a:t>
            </a:r>
          </a:p>
          <a:p>
            <a:r>
              <a:rPr lang="en-CA" dirty="0"/>
              <a:t>The purpose of demo is to assess completeness and individual’s contribution</a:t>
            </a:r>
          </a:p>
          <a:p>
            <a:r>
              <a:rPr lang="en-CA" dirty="0"/>
              <a:t>The exact detail of what/how to demo will be explained in each assignment description</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18</a:t>
            </a:fld>
            <a:endParaRPr lang="en-US" altLang="ja-JP"/>
          </a:p>
        </p:txBody>
      </p:sp>
    </p:spTree>
    <p:extLst>
      <p:ext uri="{BB962C8B-B14F-4D97-AF65-F5344CB8AC3E}">
        <p14:creationId xmlns:p14="http://schemas.microsoft.com/office/powerpoint/2010/main" val="2326316746"/>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Project Presentation &amp; Report</a:t>
            </a:r>
          </a:p>
        </p:txBody>
      </p:sp>
      <p:sp>
        <p:nvSpPr>
          <p:cNvPr id="3" name="Content Placeholder 2"/>
          <p:cNvSpPr>
            <a:spLocks noGrp="1"/>
          </p:cNvSpPr>
          <p:nvPr>
            <p:ph idx="1"/>
          </p:nvPr>
        </p:nvSpPr>
        <p:spPr/>
        <p:txBody>
          <a:bodyPr/>
          <a:lstStyle/>
          <a:p>
            <a:r>
              <a:rPr lang="en-CA" dirty="0"/>
              <a:t>The last week is for the project demo and report</a:t>
            </a:r>
          </a:p>
          <a:p>
            <a:pPr lvl="1"/>
            <a:r>
              <a:rPr lang="en-CA" dirty="0"/>
              <a:t>Last lab (Lab 11) and, if needed, the last two lecture hours</a:t>
            </a:r>
          </a:p>
          <a:p>
            <a:r>
              <a:rPr lang="en-CA" dirty="0"/>
              <a:t>As a team you present your project</a:t>
            </a:r>
          </a:p>
          <a:p>
            <a:r>
              <a:rPr lang="en-CA" dirty="0"/>
              <a:t>A short report must be submitted by the last day of classes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19</a:t>
            </a:fld>
            <a:endParaRPr lang="en-US" altLang="ja-JP"/>
          </a:p>
        </p:txBody>
      </p:sp>
    </p:spTree>
    <p:extLst>
      <p:ext uri="{BB962C8B-B14F-4D97-AF65-F5344CB8AC3E}">
        <p14:creationId xmlns:p14="http://schemas.microsoft.com/office/powerpoint/2010/main" val="2464313450"/>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066800" y="1628800"/>
            <a:ext cx="7537648" cy="2357184"/>
          </a:xfrm>
        </p:spPr>
        <p:txBody>
          <a:bodyPr/>
          <a:lstStyle/>
          <a:p>
            <a:pPr>
              <a:buNone/>
              <a:tabLst>
                <a:tab pos="1768475" algn="l"/>
              </a:tabLst>
            </a:pPr>
            <a:r>
              <a:rPr lang="en-US" sz="2400" b="1" dirty="0">
                <a:solidFill>
                  <a:srgbClr val="FF0000"/>
                </a:solidFill>
              </a:rPr>
              <a:t>Instructor</a:t>
            </a:r>
          </a:p>
          <a:p>
            <a:pPr lvl="1">
              <a:tabLst>
                <a:tab pos="1768475" algn="l"/>
              </a:tabLst>
            </a:pPr>
            <a:r>
              <a:rPr lang="en-US" sz="2000" b="1" dirty="0"/>
              <a:t>Name</a:t>
            </a:r>
            <a:r>
              <a:rPr lang="en-US" sz="2000" b="0" dirty="0"/>
              <a:t>:			Behrouz Far, Professor, PhD., </a:t>
            </a:r>
            <a:r>
              <a:rPr lang="en-US" sz="2000" b="0" dirty="0" err="1"/>
              <a:t>PEng</a:t>
            </a:r>
            <a:r>
              <a:rPr lang="en-US" sz="2000" b="0" dirty="0"/>
              <a:t>.</a:t>
            </a:r>
          </a:p>
          <a:p>
            <a:pPr lvl="1">
              <a:tabLst>
                <a:tab pos="1768475" algn="l"/>
              </a:tabLst>
            </a:pPr>
            <a:r>
              <a:rPr lang="en-US" sz="2000" b="1" dirty="0"/>
              <a:t>Homepage</a:t>
            </a:r>
            <a:r>
              <a:rPr lang="en-US" sz="2000" b="0" dirty="0"/>
              <a:t>:	http://</a:t>
            </a:r>
            <a:r>
              <a:rPr lang="en-US" sz="2000" dirty="0"/>
              <a:t>people</a:t>
            </a:r>
            <a:r>
              <a:rPr lang="en-US" sz="2000" b="0" dirty="0"/>
              <a:t>.ucalgary.ca/~far/</a:t>
            </a:r>
          </a:p>
          <a:p>
            <a:pPr lvl="1">
              <a:tabLst>
                <a:tab pos="1768475" algn="l"/>
              </a:tabLst>
            </a:pPr>
            <a:r>
              <a:rPr lang="en-US" sz="2000" b="1" dirty="0"/>
              <a:t>E-mail</a:t>
            </a:r>
            <a:r>
              <a:rPr lang="en-US" sz="2000" b="0" dirty="0"/>
              <a:t>: 			</a:t>
            </a:r>
            <a:r>
              <a:rPr lang="en-US" sz="2000" dirty="0"/>
              <a:t>far</a:t>
            </a:r>
            <a:r>
              <a:rPr lang="en-US" sz="2000" b="0" dirty="0"/>
              <a:t>@ucalgary.ca</a:t>
            </a:r>
            <a:endParaRPr lang="en-US" sz="2000" dirty="0"/>
          </a:p>
          <a:p>
            <a:pPr marL="492125" lvl="1" indent="0">
              <a:buNone/>
              <a:tabLst>
                <a:tab pos="1768475" algn="l"/>
              </a:tabLst>
            </a:pPr>
            <a:r>
              <a:rPr lang="en-US" sz="1400" dirty="0"/>
              <a:t>       Email subjects should start with “SENG 438 – “ followed by your own title</a:t>
            </a:r>
            <a:endParaRPr lang="en-US" sz="1400" b="0" dirty="0"/>
          </a:p>
          <a:p>
            <a:pPr lvl="1">
              <a:tabLst>
                <a:tab pos="1768475" algn="l"/>
              </a:tabLst>
            </a:pPr>
            <a:r>
              <a:rPr lang="en-US" sz="2000" b="1" dirty="0"/>
              <a:t>Office</a:t>
            </a:r>
            <a:r>
              <a:rPr lang="en-US" sz="2000" b="0" dirty="0"/>
              <a:t> </a:t>
            </a:r>
            <a:r>
              <a:rPr lang="en-US" sz="2000" b="1" dirty="0"/>
              <a:t>hours</a:t>
            </a:r>
            <a:r>
              <a:rPr lang="en-US" sz="2000" b="0" dirty="0"/>
              <a:t>:	Tuesday and Thursday mornings</a:t>
            </a:r>
          </a:p>
        </p:txBody>
      </p:sp>
      <p:sp>
        <p:nvSpPr>
          <p:cNvPr id="5" name="Content Placeholder 2"/>
          <p:cNvSpPr txBox="1">
            <a:spLocks/>
          </p:cNvSpPr>
          <p:nvPr/>
        </p:nvSpPr>
        <p:spPr bwMode="auto">
          <a:xfrm>
            <a:off x="1066800" y="3789040"/>
            <a:ext cx="7897688" cy="274607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a:buFont typeface="Wingdings" pitchFamily="2" charset="2"/>
              <a:buNone/>
              <a:tabLst>
                <a:tab pos="1768475" algn="l"/>
              </a:tabLst>
            </a:pPr>
            <a:r>
              <a:rPr lang="en-US" sz="2400" i="0" kern="0" dirty="0">
                <a:solidFill>
                  <a:srgbClr val="FF0000"/>
                </a:solidFill>
              </a:rPr>
              <a:t>Course</a:t>
            </a:r>
          </a:p>
          <a:p>
            <a:pPr lvl="1">
              <a:tabLst>
                <a:tab pos="1768475" algn="l"/>
              </a:tabLst>
            </a:pPr>
            <a:r>
              <a:rPr lang="en-US" sz="2000" b="1" i="0" kern="0" dirty="0"/>
              <a:t>Name</a:t>
            </a:r>
            <a:r>
              <a:rPr lang="en-US" sz="2000" i="0" kern="0" dirty="0"/>
              <a:t>:			</a:t>
            </a:r>
            <a:r>
              <a:rPr lang="en-US" sz="2000" b="0" i="0" kern="0" dirty="0"/>
              <a:t>Software Testing, Reliability and Quality</a:t>
            </a:r>
          </a:p>
          <a:p>
            <a:pPr lvl="1">
              <a:tabLst>
                <a:tab pos="1768475" algn="l"/>
              </a:tabLst>
            </a:pPr>
            <a:r>
              <a:rPr lang="en-US" sz="2000" b="1" i="0" kern="0" dirty="0"/>
              <a:t>Homepage</a:t>
            </a:r>
            <a:r>
              <a:rPr lang="en-US" sz="2000" i="0" kern="0" dirty="0"/>
              <a:t>:	</a:t>
            </a:r>
            <a:r>
              <a:rPr lang="en-US" sz="2000" b="0" i="0" kern="0" dirty="0"/>
              <a:t>http://d2l.ucalgary.ca/</a:t>
            </a:r>
          </a:p>
          <a:p>
            <a:pPr lvl="1">
              <a:tabLst>
                <a:tab pos="1768475" algn="l"/>
              </a:tabLst>
            </a:pPr>
            <a:r>
              <a:rPr lang="en-US" sz="2000" b="1" i="0" kern="0" dirty="0"/>
              <a:t>Course TAs</a:t>
            </a:r>
            <a:r>
              <a:rPr lang="en-US" sz="2000" i="0" kern="0" dirty="0"/>
              <a:t>:	</a:t>
            </a:r>
            <a:r>
              <a:rPr lang="en-US" sz="2000" b="0" i="0" kern="0" dirty="0"/>
              <a:t>Fatemeh Sharifi, Munima Jahan</a:t>
            </a:r>
          </a:p>
          <a:p>
            <a:pPr lvl="1">
              <a:tabLst>
                <a:tab pos="1768475" algn="l"/>
              </a:tabLst>
            </a:pPr>
            <a:r>
              <a:rPr lang="en-US" sz="2000" b="1" i="0" kern="0" dirty="0"/>
              <a:t>Class hours</a:t>
            </a:r>
            <a:r>
              <a:rPr lang="en-US" sz="2000" i="0" kern="0" dirty="0"/>
              <a:t>:	</a:t>
            </a:r>
            <a:r>
              <a:rPr lang="en-US" sz="1900" b="0" i="0" kern="0" dirty="0"/>
              <a:t>Lecture: Tuesday, Thursday – 3:30 pm – SA 104</a:t>
            </a:r>
          </a:p>
          <a:p>
            <a:pPr marL="492125" lvl="1" indent="2251075">
              <a:buNone/>
              <a:tabLst>
                <a:tab pos="1768475" algn="l"/>
              </a:tabLst>
            </a:pPr>
            <a:r>
              <a:rPr lang="en-US" sz="1900" b="0" i="0" kern="0" dirty="0"/>
              <a:t>Lab: Wednesday – 1:00 pm – ICT 319/320</a:t>
            </a:r>
          </a:p>
          <a:p>
            <a:pPr lvl="2">
              <a:tabLst>
                <a:tab pos="1768475" algn="l"/>
              </a:tabLst>
            </a:pPr>
            <a:endParaRPr lang="en-US" sz="1400" i="0" kern="0" dirty="0"/>
          </a:p>
        </p:txBody>
      </p:sp>
    </p:spTree>
    <p:extLst>
      <p:ext uri="{BB962C8B-B14F-4D97-AF65-F5344CB8AC3E}">
        <p14:creationId xmlns:p14="http://schemas.microsoft.com/office/powerpoint/2010/main" val="3908861279"/>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Group work: </a:t>
            </a:r>
            <a:r>
              <a:rPr lang="en-CA" dirty="0">
                <a:solidFill>
                  <a:srgbClr val="FF0000"/>
                </a:solidFill>
              </a:rPr>
              <a:t>Very Important</a:t>
            </a:r>
          </a:p>
        </p:txBody>
      </p:sp>
      <p:sp>
        <p:nvSpPr>
          <p:cNvPr id="3" name="Content Placeholder 2"/>
          <p:cNvSpPr>
            <a:spLocks noGrp="1"/>
          </p:cNvSpPr>
          <p:nvPr>
            <p:ph idx="1"/>
          </p:nvPr>
        </p:nvSpPr>
        <p:spPr/>
        <p:txBody>
          <a:bodyPr/>
          <a:lstStyle/>
          <a:p>
            <a:r>
              <a:rPr lang="en-CA" sz="2800" dirty="0"/>
              <a:t>It is the team’s responsibility to distribute their tasks evenly and deliver high quality reports and demos</a:t>
            </a:r>
          </a:p>
          <a:p>
            <a:r>
              <a:rPr lang="en-CA" sz="2800" dirty="0"/>
              <a:t>If you face any problem with individuals not working as they should, you must report it to the TAs and me, ASAP.</a:t>
            </a:r>
          </a:p>
          <a:p>
            <a:pPr lvl="1"/>
            <a:r>
              <a:rPr lang="en-CA" sz="2400" dirty="0"/>
              <a:t>We assume everything is fine and everybody contributes the same, if you don’t report</a:t>
            </a:r>
          </a:p>
          <a:p>
            <a:pPr lvl="1"/>
            <a:r>
              <a:rPr lang="en-CA" sz="2400" dirty="0"/>
              <a:t>We can not help if you don’t report on-time</a:t>
            </a:r>
          </a:p>
          <a:p>
            <a:pPr lvl="1"/>
            <a:r>
              <a:rPr lang="en-CA" sz="2400" b="1" dirty="0">
                <a:solidFill>
                  <a:srgbClr val="FF0000"/>
                </a:solidFill>
              </a:rPr>
              <a:t>If a student does not contribute enough their project/assignment mark may be less than their teammates</a:t>
            </a:r>
            <a:endParaRPr lang="en-CA" sz="2400" dirty="0">
              <a:solidFill>
                <a:srgbClr val="FF0000"/>
              </a:solidFill>
            </a:endParaRP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20</a:t>
            </a:fld>
            <a:endParaRPr lang="en-US" altLang="ja-JP"/>
          </a:p>
        </p:txBody>
      </p:sp>
    </p:spTree>
    <p:extLst>
      <p:ext uri="{BB962C8B-B14F-4D97-AF65-F5344CB8AC3E}">
        <p14:creationId xmlns:p14="http://schemas.microsoft.com/office/powerpoint/2010/main" val="1448638767"/>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Group Work?</a:t>
            </a:r>
            <a:endParaRPr lang="en-CA" dirty="0"/>
          </a:p>
        </p:txBody>
      </p:sp>
      <p:sp>
        <p:nvSpPr>
          <p:cNvPr id="3" name="Content Placeholder 2"/>
          <p:cNvSpPr>
            <a:spLocks noGrp="1"/>
          </p:cNvSpPr>
          <p:nvPr>
            <p:ph idx="1"/>
          </p:nvPr>
        </p:nvSpPr>
        <p:spPr>
          <a:xfrm>
            <a:off x="900113" y="1560513"/>
            <a:ext cx="4679999" cy="4532312"/>
          </a:xfrm>
        </p:spPr>
        <p:txBody>
          <a:bodyPr/>
          <a:lstStyle/>
          <a:p>
            <a:r>
              <a:rPr lang="en-CA" sz="2800" dirty="0"/>
              <a:t>This is how you will work eventually in real life</a:t>
            </a:r>
          </a:p>
          <a:p>
            <a:pPr lvl="1"/>
            <a:r>
              <a:rPr lang="en-CA" sz="2400" dirty="0"/>
              <a:t>You will always have people in your team that are not either as good as you or they are better than you</a:t>
            </a:r>
          </a:p>
          <a:p>
            <a:pPr lvl="1"/>
            <a:r>
              <a:rPr lang="en-CA" sz="2400" dirty="0"/>
              <a:t>You still need to manage the situation and deliver high quality material on-time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21</a:t>
            </a:fld>
            <a:endParaRPr lang="en-US" altLang="ja-JP"/>
          </a:p>
        </p:txBody>
      </p:sp>
      <p:pic>
        <p:nvPicPr>
          <p:cNvPr id="6" name="Picture 2">
            <a:extLst>
              <a:ext uri="{FF2B5EF4-FFF2-40B4-BE49-F238E27FC236}">
                <a16:creationId xmlns:a16="http://schemas.microsoft.com/office/drawing/2014/main" id="{C7E90DCA-EE2B-4CCD-BAFB-5C1DF1D05A43}"/>
              </a:ext>
            </a:extLst>
          </p:cNvPr>
          <p:cNvPicPr>
            <a:picLocks noChangeAspect="1" noChangeArrowheads="1"/>
          </p:cNvPicPr>
          <p:nvPr/>
        </p:nvPicPr>
        <p:blipFill>
          <a:blip r:embed="rId2" cstate="print"/>
          <a:srcRect/>
          <a:stretch>
            <a:fillRect/>
          </a:stretch>
        </p:blipFill>
        <p:spPr bwMode="auto">
          <a:xfrm>
            <a:off x="5678054" y="1724025"/>
            <a:ext cx="3000396" cy="2320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754165"/>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&amp; Deferrals</a:t>
            </a:r>
            <a:endParaRPr lang="en-CA" dirty="0"/>
          </a:p>
        </p:txBody>
      </p:sp>
      <p:sp>
        <p:nvSpPr>
          <p:cNvPr id="3" name="Content Placeholder 2"/>
          <p:cNvSpPr>
            <a:spLocks noGrp="1"/>
          </p:cNvSpPr>
          <p:nvPr>
            <p:ph idx="1"/>
          </p:nvPr>
        </p:nvSpPr>
        <p:spPr/>
        <p:txBody>
          <a:bodyPr/>
          <a:lstStyle/>
          <a:p>
            <a:r>
              <a:rPr lang="en-US" dirty="0"/>
              <a:t>University rules will be strictly followed</a:t>
            </a:r>
            <a:endParaRPr lang="en-CA" dirty="0"/>
          </a:p>
          <a:p>
            <a:r>
              <a:rPr lang="en-CA" dirty="0"/>
              <a:t>If you miss a lab or need more time to submit your report for a legitimate reason</a:t>
            </a:r>
          </a:p>
          <a:p>
            <a:pPr lvl="1"/>
            <a:r>
              <a:rPr lang="en-CA" dirty="0"/>
              <a:t>such as illness, or a serious personal issue</a:t>
            </a:r>
          </a:p>
          <a:p>
            <a:r>
              <a:rPr lang="en-CA" dirty="0"/>
              <a:t>Please email and provide the instructor with proper documentation ASAP to arrange an adjustment</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22</a:t>
            </a:fld>
            <a:endParaRPr lang="en-US" altLang="ja-JP"/>
          </a:p>
        </p:txBody>
      </p:sp>
    </p:spTree>
    <p:extLst>
      <p:ext uri="{BB962C8B-B14F-4D97-AF65-F5344CB8AC3E}">
        <p14:creationId xmlns:p14="http://schemas.microsoft.com/office/powerpoint/2010/main" val="2078137614"/>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Examinations</a:t>
            </a:r>
            <a:endParaRPr lang="en-CA" dirty="0"/>
          </a:p>
        </p:txBody>
      </p:sp>
      <p:sp>
        <p:nvSpPr>
          <p:cNvPr id="3" name="Content Placeholder 2"/>
          <p:cNvSpPr>
            <a:spLocks noGrp="1"/>
          </p:cNvSpPr>
          <p:nvPr>
            <p:ph idx="1"/>
          </p:nvPr>
        </p:nvSpPr>
        <p:spPr/>
        <p:txBody>
          <a:bodyPr/>
          <a:lstStyle/>
          <a:p>
            <a:r>
              <a:rPr lang="en-CA" sz="2800" dirty="0"/>
              <a:t>The exams questions will be a mix of concepts, definitions and problem-solving questions</a:t>
            </a:r>
          </a:p>
          <a:p>
            <a:r>
              <a:rPr lang="en-CA" sz="2800" dirty="0"/>
              <a:t>We will review sample questions before the exams, in class</a:t>
            </a:r>
          </a:p>
          <a:p>
            <a:r>
              <a:rPr lang="en-CA" sz="2800" dirty="0"/>
              <a:t>The midterm will be held, during regular lecture times</a:t>
            </a:r>
          </a:p>
          <a:p>
            <a:r>
              <a:rPr lang="en-CA" sz="2800" dirty="0"/>
              <a:t>The exact dates and the topics to be covered by each exam will be available on D2L later in the term</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23</a:t>
            </a:fld>
            <a:endParaRPr lang="en-US" altLang="ja-JP"/>
          </a:p>
        </p:txBody>
      </p:sp>
    </p:spTree>
    <p:extLst>
      <p:ext uri="{BB962C8B-B14F-4D97-AF65-F5344CB8AC3E}">
        <p14:creationId xmlns:p14="http://schemas.microsoft.com/office/powerpoint/2010/main" val="1543989494"/>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Books and Textbooks</a:t>
            </a:r>
            <a:endParaRPr lang="en-CA" dirty="0"/>
          </a:p>
        </p:txBody>
      </p:sp>
      <p:sp>
        <p:nvSpPr>
          <p:cNvPr id="3" name="Content Placeholder 2"/>
          <p:cNvSpPr>
            <a:spLocks noGrp="1"/>
          </p:cNvSpPr>
          <p:nvPr>
            <p:ph idx="1"/>
          </p:nvPr>
        </p:nvSpPr>
        <p:spPr/>
        <p:txBody>
          <a:bodyPr/>
          <a:lstStyle/>
          <a:p>
            <a:r>
              <a:rPr lang="en-CA" dirty="0"/>
              <a:t>Good news! There are NO required textbooks for this course</a:t>
            </a:r>
          </a:p>
          <a:p>
            <a:r>
              <a:rPr lang="en-CA" dirty="0"/>
              <a:t>We will learn from a selection of books</a:t>
            </a:r>
          </a:p>
          <a:p>
            <a:r>
              <a:rPr lang="en-CA" dirty="0"/>
              <a:t>Some recommended books: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24</a:t>
            </a:fld>
            <a:endParaRPr lang="en-US" altLang="ja-JP"/>
          </a:p>
        </p:txBody>
      </p:sp>
      <p:pic>
        <p:nvPicPr>
          <p:cNvPr id="6" name="Picture 5"/>
          <p:cNvPicPr>
            <a:picLocks noChangeAspect="1"/>
          </p:cNvPicPr>
          <p:nvPr/>
        </p:nvPicPr>
        <p:blipFill>
          <a:blip r:embed="rId2"/>
          <a:stretch>
            <a:fillRect/>
          </a:stretch>
        </p:blipFill>
        <p:spPr>
          <a:xfrm>
            <a:off x="6750249" y="3791391"/>
            <a:ext cx="1968102" cy="257321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4499992" y="3791391"/>
            <a:ext cx="1830824" cy="2573216"/>
          </a:xfrm>
          <a:prstGeom prst="rect">
            <a:avLst/>
          </a:prstGeom>
          <a:ln>
            <a:noFill/>
          </a:ln>
          <a:effectLst>
            <a:outerShdw blurRad="292100" dist="139700" dir="2700000" algn="tl" rotWithShape="0">
              <a:srgbClr val="333333">
                <a:alpha val="65000"/>
              </a:srgbClr>
            </a:outerShdw>
          </a:effectLst>
        </p:spPr>
      </p:pic>
      <p:pic>
        <p:nvPicPr>
          <p:cNvPr id="8" name="Picture 2" descr="F:\lect_2007\SENG521\ALL\SRE_Book.jpg"/>
          <p:cNvPicPr>
            <a:picLocks noChangeAspect="1" noChangeArrowheads="1"/>
          </p:cNvPicPr>
          <p:nvPr/>
        </p:nvPicPr>
        <p:blipFill>
          <a:blip r:embed="rId4" cstate="print"/>
          <a:srcRect/>
          <a:stretch>
            <a:fillRect/>
          </a:stretch>
        </p:blipFill>
        <p:spPr bwMode="auto">
          <a:xfrm>
            <a:off x="2350981" y="3791391"/>
            <a:ext cx="1729578" cy="2568533"/>
          </a:xfrm>
          <a:prstGeom prst="rect">
            <a:avLst/>
          </a:prstGeom>
          <a:noFill/>
          <a:ln>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32156880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Books and Textbooks</a:t>
            </a:r>
            <a:endParaRPr lang="en-CA" dirty="0"/>
          </a:p>
        </p:txBody>
      </p:sp>
      <p:sp>
        <p:nvSpPr>
          <p:cNvPr id="3" name="Content Placeholder 2"/>
          <p:cNvSpPr>
            <a:spLocks noGrp="1"/>
          </p:cNvSpPr>
          <p:nvPr>
            <p:ph idx="1"/>
          </p:nvPr>
        </p:nvSpPr>
        <p:spPr/>
        <p:txBody>
          <a:bodyPr/>
          <a:lstStyle/>
          <a:p>
            <a:r>
              <a:rPr lang="en-CA" sz="2400" dirty="0"/>
              <a:t>The book is available full-text for FREE (from UofC IP addresses). </a:t>
            </a:r>
          </a:p>
          <a:p>
            <a:r>
              <a:rPr lang="en-CA" sz="2400" dirty="0">
                <a:hlinkClick r:id="rId2"/>
              </a:rPr>
              <a:t>http://proquest.safaribooksonline.com.ezproxy.lib.ucalgary.ca/book/software-engineering-anddevelopment/software-testing/9788131707951</a:t>
            </a:r>
            <a:endParaRPr lang="en-CA" sz="2400" dirty="0"/>
          </a:p>
          <a:p>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25</a:t>
            </a:fld>
            <a:endParaRPr lang="en-US" altLang="ja-JP"/>
          </a:p>
        </p:txBody>
      </p:sp>
      <p:pic>
        <p:nvPicPr>
          <p:cNvPr id="6" name="Picture 5"/>
          <p:cNvPicPr>
            <a:picLocks noChangeAspect="1"/>
          </p:cNvPicPr>
          <p:nvPr/>
        </p:nvPicPr>
        <p:blipFill>
          <a:blip r:embed="rId3"/>
          <a:stretch>
            <a:fillRect/>
          </a:stretch>
        </p:blipFill>
        <p:spPr>
          <a:xfrm>
            <a:off x="1475656" y="3573016"/>
            <a:ext cx="6084168" cy="2743462"/>
          </a:xfrm>
          <a:prstGeom prst="rect">
            <a:avLst/>
          </a:prstGeom>
        </p:spPr>
      </p:pic>
    </p:spTree>
    <p:extLst>
      <p:ext uri="{BB962C8B-B14F-4D97-AF65-F5344CB8AC3E}">
        <p14:creationId xmlns:p14="http://schemas.microsoft.com/office/powerpoint/2010/main" val="912743554"/>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Study Materials</a:t>
            </a:r>
            <a:endParaRPr lang="en-CA" dirty="0"/>
          </a:p>
        </p:txBody>
      </p:sp>
      <p:sp>
        <p:nvSpPr>
          <p:cNvPr id="3" name="Content Placeholder 2"/>
          <p:cNvSpPr>
            <a:spLocks noGrp="1"/>
          </p:cNvSpPr>
          <p:nvPr>
            <p:ph idx="1"/>
          </p:nvPr>
        </p:nvSpPr>
        <p:spPr/>
        <p:txBody>
          <a:bodyPr/>
          <a:lstStyle/>
          <a:p>
            <a:r>
              <a:rPr lang="en-US" dirty="0"/>
              <a:t>Lots of online courses and videos</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26</a:t>
            </a:fld>
            <a:endParaRPr lang="en-US" altLang="ja-JP"/>
          </a:p>
        </p:txBody>
      </p:sp>
      <p:grpSp>
        <p:nvGrpSpPr>
          <p:cNvPr id="12" name="Group 11"/>
          <p:cNvGrpSpPr/>
          <p:nvPr/>
        </p:nvGrpSpPr>
        <p:grpSpPr>
          <a:xfrm>
            <a:off x="1403648" y="2235634"/>
            <a:ext cx="6416758" cy="3857191"/>
            <a:chOff x="2017759" y="2582795"/>
            <a:chExt cx="6416758" cy="3857191"/>
          </a:xfrm>
        </p:grpSpPr>
        <p:pic>
          <p:nvPicPr>
            <p:cNvPr id="6" name="table"/>
            <p:cNvPicPr>
              <a:picLocks noChangeAspect="1"/>
            </p:cNvPicPr>
            <p:nvPr/>
          </p:nvPicPr>
          <p:blipFill>
            <a:blip r:embed="rId2"/>
            <a:stretch>
              <a:fillRect/>
            </a:stretch>
          </p:blipFill>
          <p:spPr>
            <a:xfrm>
              <a:off x="2017759" y="2582795"/>
              <a:ext cx="6416758" cy="3857191"/>
            </a:xfrm>
            <a:prstGeom prst="rect">
              <a:avLst/>
            </a:prstGeom>
          </p:spPr>
        </p:pic>
        <p:pic>
          <p:nvPicPr>
            <p:cNvPr id="7" name="Picture 6"/>
            <p:cNvPicPr>
              <a:picLocks noChangeAspect="1" noChangeArrowheads="1"/>
            </p:cNvPicPr>
            <p:nvPr/>
          </p:nvPicPr>
          <p:blipFill>
            <a:blip r:embed="rId3" cstate="print"/>
            <a:srcRect/>
            <a:stretch>
              <a:fillRect/>
            </a:stretch>
          </p:blipFill>
          <p:spPr bwMode="auto">
            <a:xfrm>
              <a:off x="4331501" y="4591492"/>
              <a:ext cx="1722994" cy="1339221"/>
            </a:xfrm>
            <a:prstGeom prst="rect">
              <a:avLst/>
            </a:prstGeom>
            <a:noFill/>
            <a:ln w="12700">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6388585" y="2662863"/>
              <a:ext cx="1859650" cy="1398438"/>
            </a:xfrm>
            <a:prstGeom prst="rect">
              <a:avLst/>
            </a:prstGeom>
            <a:noFill/>
            <a:ln w="12700">
              <a:noFill/>
              <a:miter lim="800000"/>
              <a:headEnd/>
              <a:tailEnd/>
            </a:ln>
          </p:spPr>
        </p:pic>
        <p:pic>
          <p:nvPicPr>
            <p:cNvPr id="9" name="Picture 8"/>
            <p:cNvPicPr>
              <a:picLocks noChangeAspect="1" noChangeArrowheads="1"/>
            </p:cNvPicPr>
            <p:nvPr/>
          </p:nvPicPr>
          <p:blipFill>
            <a:blip r:embed="rId5" cstate="print"/>
            <a:srcRect/>
            <a:stretch>
              <a:fillRect/>
            </a:stretch>
          </p:blipFill>
          <p:spPr bwMode="auto">
            <a:xfrm>
              <a:off x="2091506" y="2662863"/>
              <a:ext cx="1963280" cy="1489542"/>
            </a:xfrm>
            <a:prstGeom prst="rect">
              <a:avLst/>
            </a:prstGeom>
            <a:noFill/>
            <a:ln w="12700">
              <a:noFill/>
              <a:miter lim="800000"/>
              <a:headEnd/>
              <a:tailEnd/>
            </a:ln>
          </p:spPr>
        </p:pic>
        <p:pic>
          <p:nvPicPr>
            <p:cNvPr id="10" name="Picture 9"/>
            <p:cNvPicPr>
              <a:picLocks noChangeAspect="1" noChangeArrowheads="1"/>
            </p:cNvPicPr>
            <p:nvPr/>
          </p:nvPicPr>
          <p:blipFill>
            <a:blip r:embed="rId6" cstate="print"/>
            <a:srcRect/>
            <a:stretch>
              <a:fillRect/>
            </a:stretch>
          </p:blipFill>
          <p:spPr bwMode="auto">
            <a:xfrm>
              <a:off x="2169513" y="4601610"/>
              <a:ext cx="1807266" cy="1383635"/>
            </a:xfrm>
            <a:prstGeom prst="rect">
              <a:avLst/>
            </a:prstGeom>
            <a:noFill/>
            <a:ln w="12700">
              <a:noFill/>
              <a:miter lim="800000"/>
              <a:headEnd/>
              <a:tailEnd/>
            </a:ln>
          </p:spPr>
        </p:pic>
        <p:pic>
          <p:nvPicPr>
            <p:cNvPr id="11" name="Picture 1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2603" y="2800633"/>
              <a:ext cx="2000791" cy="1214001"/>
            </a:xfrm>
            <a:prstGeom prst="rect">
              <a:avLst/>
            </a:prstGeom>
          </p:spPr>
        </p:pic>
      </p:grpSp>
    </p:spTree>
    <p:extLst>
      <p:ext uri="{BB962C8B-B14F-4D97-AF65-F5344CB8AC3E}">
        <p14:creationId xmlns:p14="http://schemas.microsoft.com/office/powerpoint/2010/main" val="1867184048"/>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45F9B67D-D29D-4536-B2FB-539BA03D5E14}" type="slidenum">
              <a:rPr lang="ja-JP" altLang="en-US"/>
              <a:pPr/>
              <a:t>27</a:t>
            </a:fld>
            <a:endParaRPr lang="en-US" altLang="ja-JP"/>
          </a:p>
        </p:txBody>
      </p:sp>
      <p:sp>
        <p:nvSpPr>
          <p:cNvPr id="1871874" name="Rectangle 2"/>
          <p:cNvSpPr>
            <a:spLocks noGrp="1" noChangeArrowheads="1"/>
          </p:cNvSpPr>
          <p:nvPr>
            <p:ph type="title"/>
          </p:nvPr>
        </p:nvSpPr>
        <p:spPr/>
        <p:txBody>
          <a:bodyPr/>
          <a:lstStyle/>
          <a:p>
            <a:r>
              <a:rPr lang="en-US"/>
              <a:t>Question to Ask</a:t>
            </a:r>
            <a:endParaRPr lang="en-CA"/>
          </a:p>
        </p:txBody>
      </p:sp>
      <p:sp>
        <p:nvSpPr>
          <p:cNvPr id="1871875" name="Rectangle 3"/>
          <p:cNvSpPr>
            <a:spLocks noGrp="1" noChangeArrowheads="1"/>
          </p:cNvSpPr>
          <p:nvPr>
            <p:ph type="body" idx="1"/>
          </p:nvPr>
        </p:nvSpPr>
        <p:spPr/>
        <p:txBody>
          <a:bodyPr/>
          <a:lstStyle/>
          <a:p>
            <a:pPr>
              <a:lnSpc>
                <a:spcPct val="90000"/>
              </a:lnSpc>
            </a:pPr>
            <a:r>
              <a:rPr lang="en-US" sz="2800" dirty="0"/>
              <a:t>Do I really need to take this course?</a:t>
            </a:r>
          </a:p>
          <a:p>
            <a:pPr>
              <a:lnSpc>
                <a:spcPct val="90000"/>
              </a:lnSpc>
            </a:pPr>
            <a:r>
              <a:rPr lang="en-US" sz="2800" dirty="0"/>
              <a:t>Answer depend on you!</a:t>
            </a:r>
          </a:p>
          <a:p>
            <a:pPr>
              <a:lnSpc>
                <a:spcPct val="90000"/>
              </a:lnSpc>
            </a:pPr>
            <a:r>
              <a:rPr lang="en-US" sz="2800" dirty="0"/>
              <a:t>Take this course if you want to avoid these in your career as a software designer, tester and quality controller</a:t>
            </a:r>
          </a:p>
        </p:txBody>
      </p:sp>
      <p:grpSp>
        <p:nvGrpSpPr>
          <p:cNvPr id="17" name="Group 16"/>
          <p:cNvGrpSpPr/>
          <p:nvPr/>
        </p:nvGrpSpPr>
        <p:grpSpPr>
          <a:xfrm>
            <a:off x="642910" y="3357562"/>
            <a:ext cx="8034375" cy="3017539"/>
            <a:chOff x="642910" y="3357562"/>
            <a:chExt cx="8034375" cy="3017539"/>
          </a:xfrm>
        </p:grpSpPr>
        <p:pic>
          <p:nvPicPr>
            <p:cNvPr id="1932289" name="Picture 1"/>
            <p:cNvPicPr>
              <a:picLocks noChangeAspect="1" noChangeArrowheads="1"/>
            </p:cNvPicPr>
            <p:nvPr/>
          </p:nvPicPr>
          <p:blipFill>
            <a:blip r:embed="rId3" cstate="print"/>
            <a:srcRect l="21666" t="24699" r="20000" b="19277"/>
            <a:stretch>
              <a:fillRect/>
            </a:stretch>
          </p:blipFill>
          <p:spPr bwMode="auto">
            <a:xfrm>
              <a:off x="4357686" y="4857760"/>
              <a:ext cx="1435673" cy="1271596"/>
            </a:xfrm>
            <a:prstGeom prst="rect">
              <a:avLst/>
            </a:prstGeom>
            <a:noFill/>
            <a:ln w="9525">
              <a:noFill/>
              <a:miter lim="800000"/>
              <a:headEnd/>
              <a:tailEnd/>
            </a:ln>
          </p:spPr>
        </p:pic>
        <p:pic>
          <p:nvPicPr>
            <p:cNvPr id="1932290" name="Picture 2"/>
            <p:cNvPicPr>
              <a:picLocks noChangeAspect="1" noChangeArrowheads="1"/>
            </p:cNvPicPr>
            <p:nvPr/>
          </p:nvPicPr>
          <p:blipFill>
            <a:blip r:embed="rId4" cstate="print"/>
            <a:srcRect/>
            <a:stretch>
              <a:fillRect/>
            </a:stretch>
          </p:blipFill>
          <p:spPr bwMode="auto">
            <a:xfrm>
              <a:off x="5857884" y="3357562"/>
              <a:ext cx="2819401" cy="1956524"/>
            </a:xfrm>
            <a:prstGeom prst="rect">
              <a:avLst/>
            </a:prstGeom>
            <a:noFill/>
            <a:ln w="9525">
              <a:noFill/>
              <a:miter lim="800000"/>
              <a:headEnd/>
              <a:tailEnd/>
            </a:ln>
          </p:spPr>
        </p:pic>
        <p:grpSp>
          <p:nvGrpSpPr>
            <p:cNvPr id="11" name="Group 10"/>
            <p:cNvGrpSpPr/>
            <p:nvPr/>
          </p:nvGrpSpPr>
          <p:grpSpPr>
            <a:xfrm>
              <a:off x="642910" y="3776698"/>
              <a:ext cx="3643338" cy="2295508"/>
              <a:chOff x="142844" y="3857628"/>
              <a:chExt cx="3643338" cy="2295508"/>
            </a:xfrm>
          </p:grpSpPr>
          <p:pic>
            <p:nvPicPr>
              <p:cNvPr id="8" name="Picture 2"/>
              <p:cNvPicPr>
                <a:picLocks noChangeAspect="1" noChangeArrowheads="1"/>
              </p:cNvPicPr>
              <p:nvPr/>
            </p:nvPicPr>
            <p:blipFill>
              <a:blip r:embed="rId5" cstate="print"/>
              <a:srcRect l="60156" r="19922" b="50000"/>
              <a:stretch>
                <a:fillRect/>
              </a:stretch>
            </p:blipFill>
            <p:spPr bwMode="auto">
              <a:xfrm>
                <a:off x="1357290" y="3857628"/>
                <a:ext cx="1214446" cy="2286016"/>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l="79922" t="49792"/>
              <a:stretch>
                <a:fillRect/>
              </a:stretch>
            </p:blipFill>
            <p:spPr bwMode="auto">
              <a:xfrm>
                <a:off x="142844" y="3857628"/>
                <a:ext cx="1223970" cy="2295508"/>
              </a:xfrm>
              <a:prstGeom prst="rect">
                <a:avLst/>
              </a:prstGeom>
              <a:noFill/>
              <a:ln w="9525">
                <a:noFill/>
                <a:miter lim="800000"/>
                <a:headEnd/>
                <a:tailEnd/>
              </a:ln>
            </p:spPr>
          </p:pic>
          <p:pic>
            <p:nvPicPr>
              <p:cNvPr id="10" name="Picture 2"/>
              <p:cNvPicPr>
                <a:picLocks noChangeAspect="1" noChangeArrowheads="1"/>
              </p:cNvPicPr>
              <p:nvPr/>
            </p:nvPicPr>
            <p:blipFill>
              <a:blip r:embed="rId5" cstate="print"/>
              <a:srcRect l="60156" t="49792" r="19922"/>
              <a:stretch>
                <a:fillRect/>
              </a:stretch>
            </p:blipFill>
            <p:spPr bwMode="auto">
              <a:xfrm>
                <a:off x="2571736" y="3857628"/>
                <a:ext cx="1214446" cy="2295508"/>
              </a:xfrm>
              <a:prstGeom prst="rect">
                <a:avLst/>
              </a:prstGeom>
              <a:noFill/>
              <a:ln w="9525">
                <a:noFill/>
                <a:miter lim="800000"/>
                <a:headEnd/>
                <a:tailEnd/>
              </a:ln>
            </p:spPr>
          </p:pic>
        </p:grpSp>
        <p:pic>
          <p:nvPicPr>
            <p:cNvPr id="12" name="Picture 2"/>
            <p:cNvPicPr>
              <a:picLocks noChangeAspect="1" noChangeArrowheads="1"/>
            </p:cNvPicPr>
            <p:nvPr/>
          </p:nvPicPr>
          <p:blipFill>
            <a:blip r:embed="rId6" cstate="print"/>
            <a:srcRect/>
            <a:stretch>
              <a:fillRect/>
            </a:stretch>
          </p:blipFill>
          <p:spPr bwMode="auto">
            <a:xfrm>
              <a:off x="4643438" y="3500438"/>
              <a:ext cx="838691" cy="1226171"/>
            </a:xfrm>
            <a:prstGeom prst="rect">
              <a:avLst/>
            </a:prstGeom>
            <a:noFill/>
            <a:ln w="9525">
              <a:noFill/>
              <a:miter lim="800000"/>
              <a:headEnd/>
              <a:tailEnd/>
            </a:ln>
          </p:spPr>
        </p:pic>
        <p:grpSp>
          <p:nvGrpSpPr>
            <p:cNvPr id="16" name="Group 15"/>
            <p:cNvGrpSpPr/>
            <p:nvPr/>
          </p:nvGrpSpPr>
          <p:grpSpPr>
            <a:xfrm>
              <a:off x="6643702" y="5142786"/>
              <a:ext cx="1785950" cy="1232315"/>
              <a:chOff x="6357951" y="5142786"/>
              <a:chExt cx="1785950" cy="1232315"/>
            </a:xfrm>
          </p:grpSpPr>
          <p:pic>
            <p:nvPicPr>
              <p:cNvPr id="1936385" name="Picture 1"/>
              <p:cNvPicPr>
                <a:picLocks noChangeAspect="1" noChangeArrowheads="1"/>
              </p:cNvPicPr>
              <p:nvPr/>
            </p:nvPicPr>
            <p:blipFill>
              <a:blip r:embed="rId7" cstate="print"/>
              <a:srcRect t="10435" b="10436"/>
              <a:stretch>
                <a:fillRect/>
              </a:stretch>
            </p:blipFill>
            <p:spPr bwMode="auto">
              <a:xfrm>
                <a:off x="6357951" y="5142786"/>
                <a:ext cx="1785950" cy="1232315"/>
              </a:xfrm>
              <a:prstGeom prst="rect">
                <a:avLst/>
              </a:prstGeom>
              <a:noFill/>
              <a:ln w="9525">
                <a:noFill/>
                <a:miter lim="800000"/>
                <a:headEnd/>
                <a:tailEnd/>
              </a:ln>
            </p:spPr>
          </p:pic>
          <p:sp>
            <p:nvSpPr>
              <p:cNvPr id="15" name="TextBox 14"/>
              <p:cNvSpPr txBox="1"/>
              <p:nvPr/>
            </p:nvSpPr>
            <p:spPr>
              <a:xfrm>
                <a:off x="6429388" y="5929330"/>
                <a:ext cx="785818" cy="276999"/>
              </a:xfrm>
              <a:prstGeom prst="rect">
                <a:avLst/>
              </a:prstGeom>
              <a:noFill/>
            </p:spPr>
            <p:txBody>
              <a:bodyPr wrap="square" rtlCol="0">
                <a:spAutoFit/>
              </a:bodyPr>
              <a:lstStyle/>
              <a:p>
                <a:r>
                  <a:rPr lang="en-US" sz="1200" dirty="0"/>
                  <a:t>Bug Fix</a:t>
                </a:r>
                <a:endParaRPr lang="en-CA" sz="1200" dirty="0"/>
              </a:p>
            </p:txBody>
          </p:sp>
        </p:grpSp>
      </p:grpSp>
    </p:spTree>
    <p:extLst>
      <p:ext uri="{BB962C8B-B14F-4D97-AF65-F5344CB8AC3E}">
        <p14:creationId xmlns:p14="http://schemas.microsoft.com/office/powerpoint/2010/main" val="261049087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71875">
                                            <p:txEl>
                                              <p:pRg st="1" end="1"/>
                                            </p:txEl>
                                          </p:spTgt>
                                        </p:tgtEl>
                                        <p:attrNameLst>
                                          <p:attrName>style.visibility</p:attrName>
                                        </p:attrNameLst>
                                      </p:cBhvr>
                                      <p:to>
                                        <p:strVal val="visible"/>
                                      </p:to>
                                    </p:set>
                                    <p:animEffect transition="in" filter="dissolve">
                                      <p:cBhvr>
                                        <p:cTn id="7" dur="500"/>
                                        <p:tgtEl>
                                          <p:spTgt spid="1871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71875">
                                            <p:txEl>
                                              <p:pRg st="2" end="2"/>
                                            </p:txEl>
                                          </p:spTgt>
                                        </p:tgtEl>
                                        <p:attrNameLst>
                                          <p:attrName>style.visibility</p:attrName>
                                        </p:attrNameLst>
                                      </p:cBhvr>
                                      <p:to>
                                        <p:strVal val="visible"/>
                                      </p:to>
                                    </p:set>
                                    <p:animEffect transition="in" filter="dissolve">
                                      <p:cBhvr>
                                        <p:cTn id="12" dur="500"/>
                                        <p:tgtEl>
                                          <p:spTgt spid="1871875">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Pre-Assessment Question</a:t>
            </a:r>
          </a:p>
        </p:txBody>
      </p:sp>
      <p:sp>
        <p:nvSpPr>
          <p:cNvPr id="3" name="Content Placeholder 2"/>
          <p:cNvSpPr>
            <a:spLocks noGrp="1"/>
          </p:cNvSpPr>
          <p:nvPr>
            <p:ph idx="1"/>
          </p:nvPr>
        </p:nvSpPr>
        <p:spPr>
          <a:xfrm>
            <a:off x="611560" y="1844824"/>
            <a:ext cx="8316924" cy="4032448"/>
          </a:xfrm>
        </p:spPr>
        <p:txBody>
          <a:bodyPr/>
          <a:lstStyle/>
          <a:p>
            <a:r>
              <a:rPr lang="en-US" b="0" dirty="0"/>
              <a:t>We test software to:</a:t>
            </a:r>
          </a:p>
          <a:p>
            <a:pPr lvl="1"/>
            <a:r>
              <a:rPr lang="en-US" b="0" dirty="0"/>
              <a:t>Demonstrate conformance to requirements</a:t>
            </a:r>
          </a:p>
          <a:p>
            <a:pPr lvl="1"/>
            <a:r>
              <a:rPr lang="en-US" b="0" dirty="0"/>
              <a:t>Find faults in software</a:t>
            </a:r>
          </a:p>
          <a:p>
            <a:pPr lvl="1"/>
            <a:r>
              <a:rPr lang="en-US" b="0" dirty="0"/>
              <a:t>Reduce costs in software life cycle</a:t>
            </a:r>
          </a:p>
          <a:p>
            <a:pPr lvl="1"/>
            <a:r>
              <a:rPr lang="en-US" b="0" dirty="0"/>
              <a:t>Show system meets user needs</a:t>
            </a:r>
          </a:p>
          <a:p>
            <a:pPr lvl="1"/>
            <a:r>
              <a:rPr lang="en-US" b="0" dirty="0"/>
              <a:t>Assess software quality</a:t>
            </a:r>
          </a:p>
          <a:p>
            <a:pPr lvl="1"/>
            <a:r>
              <a:rPr lang="en-US" dirty="0"/>
              <a:t>Prove that the software has no defect</a:t>
            </a:r>
          </a:p>
        </p:txBody>
      </p:sp>
      <p:grpSp>
        <p:nvGrpSpPr>
          <p:cNvPr id="7" name="Group 6">
            <a:extLst>
              <a:ext uri="{FF2B5EF4-FFF2-40B4-BE49-F238E27FC236}">
                <a16:creationId xmlns:a16="http://schemas.microsoft.com/office/drawing/2014/main" id="{4C0BF29F-65F2-426F-B0D3-D1487A67A692}"/>
              </a:ext>
            </a:extLst>
          </p:cNvPr>
          <p:cNvGrpSpPr/>
          <p:nvPr/>
        </p:nvGrpSpPr>
        <p:grpSpPr>
          <a:xfrm>
            <a:off x="1475656" y="5229200"/>
            <a:ext cx="5256584" cy="72008"/>
            <a:chOff x="1475656" y="5229200"/>
            <a:chExt cx="5256584" cy="72008"/>
          </a:xfrm>
        </p:grpSpPr>
        <p:cxnSp>
          <p:nvCxnSpPr>
            <p:cNvPr id="5" name="Straight Connector 4">
              <a:extLst>
                <a:ext uri="{FF2B5EF4-FFF2-40B4-BE49-F238E27FC236}">
                  <a16:creationId xmlns:a16="http://schemas.microsoft.com/office/drawing/2014/main" id="{DCFDDFE9-8E7C-42B0-A16B-6557C7455C1B}"/>
                </a:ext>
              </a:extLst>
            </p:cNvPr>
            <p:cNvCxnSpPr/>
            <p:nvPr/>
          </p:nvCxnSpPr>
          <p:spPr bwMode="auto">
            <a:xfrm>
              <a:off x="1475656" y="5229200"/>
              <a:ext cx="5256584" cy="0"/>
            </a:xfrm>
            <a:prstGeom prst="line">
              <a:avLst/>
            </a:prstGeom>
            <a:solidFill>
              <a:schemeClr val="accent1"/>
            </a:solidFill>
            <a:ln w="12700" cap="flat" cmpd="sng" algn="ctr">
              <a:solidFill>
                <a:srgbClr val="FF0000"/>
              </a:solidFill>
              <a:prstDash val="solid"/>
              <a:miter lim="800000"/>
              <a:headEnd type="none" w="med" len="med"/>
              <a:tailEnd type="none" w="med" len="med"/>
            </a:ln>
            <a:effectLst/>
          </p:spPr>
        </p:cxnSp>
        <p:cxnSp>
          <p:nvCxnSpPr>
            <p:cNvPr id="6" name="Straight Connector 5">
              <a:extLst>
                <a:ext uri="{FF2B5EF4-FFF2-40B4-BE49-F238E27FC236}">
                  <a16:creationId xmlns:a16="http://schemas.microsoft.com/office/drawing/2014/main" id="{FA20A896-0C32-47B7-9F31-2101567CCD49}"/>
                </a:ext>
              </a:extLst>
            </p:cNvPr>
            <p:cNvCxnSpPr/>
            <p:nvPr/>
          </p:nvCxnSpPr>
          <p:spPr bwMode="auto">
            <a:xfrm>
              <a:off x="1475656" y="5301208"/>
              <a:ext cx="5256584" cy="0"/>
            </a:xfrm>
            <a:prstGeom prst="line">
              <a:avLst/>
            </a:prstGeom>
            <a:solidFill>
              <a:schemeClr val="accent1"/>
            </a:solidFill>
            <a:ln w="12700" cap="flat" cmpd="sng" algn="ctr">
              <a:solidFill>
                <a:srgbClr val="FF0000"/>
              </a:solidFill>
              <a:prstDash val="solid"/>
              <a:miter lim="800000"/>
              <a:headEnd type="none" w="med" len="med"/>
              <a:tailEnd type="none" w="med" len="med"/>
            </a:ln>
            <a:effectLst/>
          </p:spPr>
        </p:cxnSp>
      </p:grpSp>
      <p:sp>
        <p:nvSpPr>
          <p:cNvPr id="8" name="Slide Number Placeholder 5">
            <a:extLst>
              <a:ext uri="{FF2B5EF4-FFF2-40B4-BE49-F238E27FC236}">
                <a16:creationId xmlns:a16="http://schemas.microsoft.com/office/drawing/2014/main" id="{2346EDED-C418-4989-BE83-B1493F1145EF}"/>
              </a:ext>
            </a:extLst>
          </p:cNvPr>
          <p:cNvSpPr>
            <a:spLocks noGrp="1"/>
          </p:cNvSpPr>
          <p:nvPr>
            <p:ph type="sldNum" sz="quarter" idx="12"/>
          </p:nvPr>
        </p:nvSpPr>
        <p:spPr>
          <a:xfrm>
            <a:off x="6781800" y="6413500"/>
            <a:ext cx="1905000" cy="400050"/>
          </a:xfrm>
        </p:spPr>
        <p:txBody>
          <a:bodyPr/>
          <a:lstStyle/>
          <a:p>
            <a:fld id="{A737B254-A360-4A8F-8283-F14A417394A7}" type="slidenum">
              <a:rPr lang="ja-JP" altLang="en-US"/>
              <a:pPr/>
              <a:t>28</a:t>
            </a:fld>
            <a:endParaRPr lang="en-US" altLang="ja-JP" dirty="0"/>
          </a:p>
        </p:txBody>
      </p:sp>
    </p:spTree>
    <p:extLst>
      <p:ext uri="{BB962C8B-B14F-4D97-AF65-F5344CB8AC3E}">
        <p14:creationId xmlns:p14="http://schemas.microsoft.com/office/powerpoint/2010/main" val="13572272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00AB7D"/>
                                      </p:to>
                                    </p:animClr>
                                  </p:childTnLst>
                                </p:cTn>
                              </p:par>
                              <p:par>
                                <p:cTn id="7" presetID="3" presetClass="emph" presetSubtype="2" fill="hold" nodeType="withEffect">
                                  <p:stCondLst>
                                    <p:cond delay="0"/>
                                  </p:stCondLst>
                                  <p:childTnLst>
                                    <p:animClr clrSpc="rgb" dir="cw">
                                      <p:cBhvr override="childStyle">
                                        <p:cTn id="8" dur="2000" fill="hold"/>
                                        <p:tgtEl>
                                          <p:spTgt spid="3">
                                            <p:txEl>
                                              <p:pRg st="2" end="2"/>
                                            </p:txEl>
                                          </p:spTgt>
                                        </p:tgtEl>
                                        <p:attrNameLst>
                                          <p:attrName>style.color</p:attrName>
                                        </p:attrNameLst>
                                      </p:cBhvr>
                                      <p:to>
                                        <a:srgbClr val="00AB7D"/>
                                      </p:to>
                                    </p:animClr>
                                  </p:childTnLst>
                                </p:cTn>
                              </p:par>
                              <p:par>
                                <p:cTn id="9" presetID="3" presetClass="emph" presetSubtype="2" fill="hold" nodeType="withEffect">
                                  <p:stCondLst>
                                    <p:cond delay="0"/>
                                  </p:stCondLst>
                                  <p:childTnLst>
                                    <p:animClr clrSpc="rgb" dir="cw">
                                      <p:cBhvr override="childStyle">
                                        <p:cTn id="10" dur="2000" fill="hold"/>
                                        <p:tgtEl>
                                          <p:spTgt spid="3">
                                            <p:txEl>
                                              <p:pRg st="3" end="3"/>
                                            </p:txEl>
                                          </p:spTgt>
                                        </p:tgtEl>
                                        <p:attrNameLst>
                                          <p:attrName>style.color</p:attrName>
                                        </p:attrNameLst>
                                      </p:cBhvr>
                                      <p:to>
                                        <a:srgbClr val="00AB7D"/>
                                      </p:to>
                                    </p:animClr>
                                  </p:childTnLst>
                                </p:cTn>
                              </p:par>
                              <p:par>
                                <p:cTn id="11" presetID="3" presetClass="emph" presetSubtype="2" fill="hold" nodeType="withEffect">
                                  <p:stCondLst>
                                    <p:cond delay="0"/>
                                  </p:stCondLst>
                                  <p:childTnLst>
                                    <p:animClr clrSpc="rgb" dir="cw">
                                      <p:cBhvr override="childStyle">
                                        <p:cTn id="12" dur="2000" fill="hold"/>
                                        <p:tgtEl>
                                          <p:spTgt spid="3">
                                            <p:txEl>
                                              <p:pRg st="4" end="4"/>
                                            </p:txEl>
                                          </p:spTgt>
                                        </p:tgtEl>
                                        <p:attrNameLst>
                                          <p:attrName>style.color</p:attrName>
                                        </p:attrNameLst>
                                      </p:cBhvr>
                                      <p:to>
                                        <a:srgbClr val="00AB7D"/>
                                      </p:to>
                                    </p:animClr>
                                  </p:childTnLst>
                                </p:cTn>
                              </p:par>
                              <p:par>
                                <p:cTn id="13" presetID="3" presetClass="emph" presetSubtype="2" fill="hold" nodeType="withEffect">
                                  <p:stCondLst>
                                    <p:cond delay="0"/>
                                  </p:stCondLst>
                                  <p:childTnLst>
                                    <p:animClr clrSpc="rgb" dir="cw">
                                      <p:cBhvr override="childStyle">
                                        <p:cTn id="14" dur="2000" fill="hold"/>
                                        <p:tgtEl>
                                          <p:spTgt spid="3">
                                            <p:txEl>
                                              <p:pRg st="5" end="5"/>
                                            </p:txEl>
                                          </p:spTgt>
                                        </p:tgtEl>
                                        <p:attrNameLst>
                                          <p:attrName>style.color</p:attrName>
                                        </p:attrNameLst>
                                      </p:cBhvr>
                                      <p:to>
                                        <a:srgbClr val="00AB7D"/>
                                      </p:to>
                                    </p:animClr>
                                  </p:childTnLst>
                                </p:cTn>
                              </p:par>
                            </p:childTnLst>
                          </p:cTn>
                        </p:par>
                        <p:par>
                          <p:cTn id="15" fill="hold">
                            <p:stCondLst>
                              <p:cond delay="2000"/>
                            </p:stCondLst>
                            <p:childTnLst>
                              <p:par>
                                <p:cTn id="16" presetID="3" presetClass="emph" presetSubtype="2" fill="hold" nodeType="afterEffect">
                                  <p:stCondLst>
                                    <p:cond delay="0"/>
                                  </p:stCondLst>
                                  <p:childTnLst>
                                    <p:animClr clrSpc="rgb" dir="cw">
                                      <p:cBhvr override="childStyle">
                                        <p:cTn id="17" dur="2000" fill="hold"/>
                                        <p:tgtEl>
                                          <p:spTgt spid="3">
                                            <p:txEl>
                                              <p:pRg st="6" end="6"/>
                                            </p:txEl>
                                          </p:spTgt>
                                        </p:tgtEl>
                                        <p:attrNameLst>
                                          <p:attrName>style.color</p:attrName>
                                        </p:attrNameLst>
                                      </p:cBhvr>
                                      <p:to>
                                        <a:srgbClr val="FF0000"/>
                                      </p:to>
                                    </p:animClr>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Your Turn</a:t>
            </a:r>
            <a:endParaRPr lang="en-CA" dirty="0"/>
          </a:p>
        </p:txBody>
      </p:sp>
      <p:sp>
        <p:nvSpPr>
          <p:cNvPr id="3" name="Content Placeholder 2"/>
          <p:cNvSpPr>
            <a:spLocks noGrp="1"/>
          </p:cNvSpPr>
          <p:nvPr>
            <p:ph idx="1"/>
          </p:nvPr>
        </p:nvSpPr>
        <p:spPr/>
        <p:txBody>
          <a:bodyPr/>
          <a:lstStyle/>
          <a:p>
            <a:r>
              <a:rPr lang="en-CA" sz="2400" dirty="0"/>
              <a:t>What program you are in?</a:t>
            </a:r>
          </a:p>
          <a:p>
            <a:pPr lvl="1"/>
            <a:r>
              <a:rPr lang="en-CA" sz="2000" dirty="0"/>
              <a:t>SENG? Comp Science? Other?</a:t>
            </a:r>
          </a:p>
          <a:p>
            <a:r>
              <a:rPr lang="en-CA" sz="2400" dirty="0"/>
              <a:t>How much Software Testing have you done on your own?</a:t>
            </a:r>
          </a:p>
          <a:p>
            <a:pPr lvl="1"/>
            <a:r>
              <a:rPr lang="en-CA" sz="2000" dirty="0"/>
              <a:t>Testing your own code</a:t>
            </a:r>
          </a:p>
          <a:p>
            <a:pPr lvl="1"/>
            <a:r>
              <a:rPr lang="en-CA" sz="2000" dirty="0"/>
              <a:t>Testing others code</a:t>
            </a:r>
          </a:p>
          <a:p>
            <a:r>
              <a:rPr lang="en-CA" sz="2400" dirty="0"/>
              <a:t>How much Software Testing have you learned in workplace?</a:t>
            </a:r>
          </a:p>
          <a:p>
            <a:pPr lvl="1"/>
            <a:r>
              <a:rPr lang="en-CA" sz="2000" dirty="0"/>
              <a:t>Internship/co-op?</a:t>
            </a:r>
          </a:p>
          <a:p>
            <a:r>
              <a:rPr lang="en-CA" sz="2400" dirty="0"/>
              <a:t>What do you expect from this course? (besides a good mark!)</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29</a:t>
            </a:fld>
            <a:endParaRPr lang="en-US" altLang="ja-JP"/>
          </a:p>
        </p:txBody>
      </p:sp>
    </p:spTree>
    <p:extLst>
      <p:ext uri="{BB962C8B-B14F-4D97-AF65-F5344CB8AC3E}">
        <p14:creationId xmlns:p14="http://schemas.microsoft.com/office/powerpoint/2010/main" val="4020120437"/>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8BDB1-475E-4832-9A2C-24E1F8652AC4}"/>
              </a:ext>
            </a:extLst>
          </p:cNvPr>
          <p:cNvSpPr>
            <a:spLocks noGrp="1"/>
          </p:cNvSpPr>
          <p:nvPr>
            <p:ph type="title"/>
          </p:nvPr>
        </p:nvSpPr>
        <p:spPr/>
        <p:txBody>
          <a:bodyPr/>
          <a:lstStyle/>
          <a:p>
            <a:r>
              <a:rPr lang="en-US" sz="3200" dirty="0"/>
              <a:t>Relationship to Other SENG Courses</a:t>
            </a:r>
          </a:p>
        </p:txBody>
      </p:sp>
      <p:sp>
        <p:nvSpPr>
          <p:cNvPr id="5" name="Footer Placeholder 4">
            <a:extLst>
              <a:ext uri="{FF2B5EF4-FFF2-40B4-BE49-F238E27FC236}">
                <a16:creationId xmlns:a16="http://schemas.microsoft.com/office/drawing/2014/main" id="{D290C2F1-51E0-48B8-82DE-B25E994F175C}"/>
              </a:ext>
            </a:extLst>
          </p:cNvPr>
          <p:cNvSpPr>
            <a:spLocks noGrp="1"/>
          </p:cNvSpPr>
          <p:nvPr>
            <p:ph type="ftr" sz="quarter" idx="11"/>
          </p:nvPr>
        </p:nvSpPr>
        <p:spPr/>
        <p:txBody>
          <a:bodyPr/>
          <a:lstStyle/>
          <a:p>
            <a:r>
              <a:rPr lang="ja-JP" altLang="en-US"/>
              <a:t>far@ucalgary.ca</a:t>
            </a:r>
            <a:endParaRPr lang="en-US" altLang="ja-JP"/>
          </a:p>
        </p:txBody>
      </p:sp>
      <p:sp>
        <p:nvSpPr>
          <p:cNvPr id="6" name="Slide Number Placeholder 5">
            <a:extLst>
              <a:ext uri="{FF2B5EF4-FFF2-40B4-BE49-F238E27FC236}">
                <a16:creationId xmlns:a16="http://schemas.microsoft.com/office/drawing/2014/main" id="{28A3244D-CF40-4F61-BD6F-F6CB3A1F892C}"/>
              </a:ext>
            </a:extLst>
          </p:cNvPr>
          <p:cNvSpPr>
            <a:spLocks noGrp="1"/>
          </p:cNvSpPr>
          <p:nvPr>
            <p:ph type="sldNum" sz="quarter" idx="12"/>
          </p:nvPr>
        </p:nvSpPr>
        <p:spPr/>
        <p:txBody>
          <a:bodyPr/>
          <a:lstStyle/>
          <a:p>
            <a:fld id="{E0C33045-984B-4F44-A077-3B45BEEE9467}" type="slidenum">
              <a:rPr lang="ja-JP" altLang="en-US" smtClean="0"/>
              <a:pPr/>
              <a:t>3</a:t>
            </a:fld>
            <a:endParaRPr lang="en-US" altLang="ja-JP"/>
          </a:p>
        </p:txBody>
      </p:sp>
      <p:grpSp>
        <p:nvGrpSpPr>
          <p:cNvPr id="15" name="Group 14">
            <a:extLst>
              <a:ext uri="{FF2B5EF4-FFF2-40B4-BE49-F238E27FC236}">
                <a16:creationId xmlns:a16="http://schemas.microsoft.com/office/drawing/2014/main" id="{8639922A-2BBF-4A1C-89C7-5930C82D2904}"/>
              </a:ext>
            </a:extLst>
          </p:cNvPr>
          <p:cNvGrpSpPr/>
          <p:nvPr/>
        </p:nvGrpSpPr>
        <p:grpSpPr>
          <a:xfrm>
            <a:off x="7230479" y="1628800"/>
            <a:ext cx="1656184" cy="1569660"/>
            <a:chOff x="7380312" y="2165733"/>
            <a:chExt cx="2016224" cy="1569660"/>
          </a:xfrm>
        </p:grpSpPr>
        <p:sp>
          <p:nvSpPr>
            <p:cNvPr id="16" name="Rectangle 15">
              <a:extLst>
                <a:ext uri="{FF2B5EF4-FFF2-40B4-BE49-F238E27FC236}">
                  <a16:creationId xmlns:a16="http://schemas.microsoft.com/office/drawing/2014/main" id="{78556F16-6911-470C-9FDC-C4A3A4B8CD6B}"/>
                </a:ext>
              </a:extLst>
            </p:cNvPr>
            <p:cNvSpPr/>
            <p:nvPr/>
          </p:nvSpPr>
          <p:spPr>
            <a:xfrm>
              <a:off x="7380312" y="2165733"/>
              <a:ext cx="2016224" cy="1569660"/>
            </a:xfrm>
            <a:prstGeom prst="rect">
              <a:avLst/>
            </a:prstGeom>
          </p:spPr>
          <p:txBody>
            <a:bodyPr wrap="square">
              <a:spAutoFit/>
            </a:bodyPr>
            <a:lstStyle/>
            <a:p>
              <a:r>
                <a:rPr lang="en-CA" sz="1600" b="0" i="0" dirty="0"/>
                <a:t>      Will “touch” testing. But will not teach it. Instead, will use the concepts we learned here.</a:t>
              </a:r>
            </a:p>
          </p:txBody>
        </p:sp>
        <p:sp>
          <p:nvSpPr>
            <p:cNvPr id="17" name="Oval 16">
              <a:extLst>
                <a:ext uri="{FF2B5EF4-FFF2-40B4-BE49-F238E27FC236}">
                  <a16:creationId xmlns:a16="http://schemas.microsoft.com/office/drawing/2014/main" id="{7D1CEF05-58D3-4EFE-A1D6-BB1CBE272ED6}"/>
                </a:ext>
              </a:extLst>
            </p:cNvPr>
            <p:cNvSpPr/>
            <p:nvPr/>
          </p:nvSpPr>
          <p:spPr bwMode="auto">
            <a:xfrm>
              <a:off x="7562717" y="2276872"/>
              <a:ext cx="177634" cy="176893"/>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6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grpSp>
      <p:sp>
        <p:nvSpPr>
          <p:cNvPr id="18" name="Rectangle 17">
            <a:extLst>
              <a:ext uri="{FF2B5EF4-FFF2-40B4-BE49-F238E27FC236}">
                <a16:creationId xmlns:a16="http://schemas.microsoft.com/office/drawing/2014/main" id="{A0972F2C-1882-4ADE-AD92-2BDAB1CDB987}"/>
              </a:ext>
            </a:extLst>
          </p:cNvPr>
          <p:cNvSpPr/>
          <p:nvPr/>
        </p:nvSpPr>
        <p:spPr>
          <a:xfrm>
            <a:off x="3275856" y="6049454"/>
            <a:ext cx="4896544" cy="307777"/>
          </a:xfrm>
          <a:prstGeom prst="rect">
            <a:avLst/>
          </a:prstGeom>
        </p:spPr>
        <p:txBody>
          <a:bodyPr wrap="square">
            <a:spAutoFit/>
          </a:bodyPr>
          <a:lstStyle/>
          <a:p>
            <a:r>
              <a:rPr lang="en-US" sz="1400" b="1" i="0" dirty="0">
                <a:solidFill>
                  <a:srgbClr val="663300"/>
                </a:solidFill>
              </a:rPr>
              <a:t>SENG Course Flow Diagram  (only the core courses)</a:t>
            </a:r>
            <a:endParaRPr lang="en-CA" sz="1400" b="1" i="0" dirty="0">
              <a:solidFill>
                <a:srgbClr val="663300"/>
              </a:solidFill>
            </a:endParaRPr>
          </a:p>
        </p:txBody>
      </p:sp>
      <p:grpSp>
        <p:nvGrpSpPr>
          <p:cNvPr id="14" name="Group 13">
            <a:extLst>
              <a:ext uri="{FF2B5EF4-FFF2-40B4-BE49-F238E27FC236}">
                <a16:creationId xmlns:a16="http://schemas.microsoft.com/office/drawing/2014/main" id="{5255B7D5-01BD-46EA-9B2F-5CA44FD3BB87}"/>
              </a:ext>
            </a:extLst>
          </p:cNvPr>
          <p:cNvGrpSpPr/>
          <p:nvPr/>
        </p:nvGrpSpPr>
        <p:grpSpPr>
          <a:xfrm>
            <a:off x="962449" y="1708330"/>
            <a:ext cx="5832648" cy="4394245"/>
            <a:chOff x="962449" y="1708330"/>
            <a:chExt cx="5832648" cy="4394245"/>
          </a:xfrm>
        </p:grpSpPr>
        <p:pic>
          <p:nvPicPr>
            <p:cNvPr id="7" name="Picture 3">
              <a:extLst>
                <a:ext uri="{FF2B5EF4-FFF2-40B4-BE49-F238E27FC236}">
                  <a16:creationId xmlns:a16="http://schemas.microsoft.com/office/drawing/2014/main" id="{9EF34798-86F5-4D87-BE2D-B52E276E6021}"/>
                </a:ext>
              </a:extLst>
            </p:cNvPr>
            <p:cNvPicPr>
              <a:picLocks noChangeAspect="1" noChangeArrowheads="1"/>
            </p:cNvPicPr>
            <p:nvPr/>
          </p:nvPicPr>
          <p:blipFill>
            <a:blip r:embed="rId2" cstate="print"/>
            <a:srcRect/>
            <a:stretch>
              <a:fillRect/>
            </a:stretch>
          </p:blipFill>
          <p:spPr bwMode="auto">
            <a:xfrm>
              <a:off x="962449" y="1708330"/>
              <a:ext cx="5832648" cy="4394245"/>
            </a:xfrm>
            <a:prstGeom prst="rect">
              <a:avLst/>
            </a:prstGeom>
            <a:noFill/>
            <a:ln w="12700" cap="flat" cmpd="sng">
              <a:noFill/>
              <a:prstDash val="solid"/>
              <a:miter lim="800000"/>
              <a:headEnd/>
              <a:tailEnd/>
            </a:ln>
            <a:effectLst/>
          </p:spPr>
        </p:pic>
        <p:sp>
          <p:nvSpPr>
            <p:cNvPr id="9" name="Oval 8">
              <a:extLst>
                <a:ext uri="{FF2B5EF4-FFF2-40B4-BE49-F238E27FC236}">
                  <a16:creationId xmlns:a16="http://schemas.microsoft.com/office/drawing/2014/main" id="{0CF5A652-25CD-4F94-B849-D05AADBF9DE5}"/>
                </a:ext>
              </a:extLst>
            </p:cNvPr>
            <p:cNvSpPr/>
            <p:nvPr/>
          </p:nvSpPr>
          <p:spPr bwMode="auto">
            <a:xfrm>
              <a:off x="3082213" y="2924944"/>
              <a:ext cx="180391" cy="174407"/>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0" name="Oval 9">
              <a:extLst>
                <a:ext uri="{FF2B5EF4-FFF2-40B4-BE49-F238E27FC236}">
                  <a16:creationId xmlns:a16="http://schemas.microsoft.com/office/drawing/2014/main" id="{1069230F-3AD4-4AA1-AEAD-B60BC87C524A}"/>
                </a:ext>
              </a:extLst>
            </p:cNvPr>
            <p:cNvSpPr/>
            <p:nvPr/>
          </p:nvSpPr>
          <p:spPr bwMode="auto">
            <a:xfrm>
              <a:off x="5552460" y="4855720"/>
              <a:ext cx="180391" cy="174407"/>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 name="Oval 12">
              <a:extLst>
                <a:ext uri="{FF2B5EF4-FFF2-40B4-BE49-F238E27FC236}">
                  <a16:creationId xmlns:a16="http://schemas.microsoft.com/office/drawing/2014/main" id="{867BD296-30A3-4C67-AA24-5C7CEB9D8B05}"/>
                </a:ext>
              </a:extLst>
            </p:cNvPr>
            <p:cNvSpPr/>
            <p:nvPr/>
          </p:nvSpPr>
          <p:spPr bwMode="auto">
            <a:xfrm>
              <a:off x="3172409" y="4855721"/>
              <a:ext cx="180391" cy="174407"/>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20" name="Oval 19">
              <a:extLst>
                <a:ext uri="{FF2B5EF4-FFF2-40B4-BE49-F238E27FC236}">
                  <a16:creationId xmlns:a16="http://schemas.microsoft.com/office/drawing/2014/main" id="{4D190089-B388-4167-BE01-27BBE8B57079}"/>
                </a:ext>
              </a:extLst>
            </p:cNvPr>
            <p:cNvSpPr/>
            <p:nvPr/>
          </p:nvSpPr>
          <p:spPr bwMode="auto">
            <a:xfrm>
              <a:off x="1394803" y="3821220"/>
              <a:ext cx="1368152" cy="759907"/>
            </a:xfrm>
            <a:prstGeom prst="ellipse">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100" b="1" i="0" u="none" strike="noStrike" cap="none" normalizeH="0" baseline="0" dirty="0">
                  <a:ln>
                    <a:noFill/>
                  </a:ln>
                  <a:solidFill>
                    <a:schemeClr val="tx1"/>
                  </a:solidFill>
                  <a:effectLst/>
                  <a:latin typeface="Tahoma" pitchFamily="34" charset="0"/>
                  <a:ea typeface="ＭＳ Ｐゴシック" charset="-128"/>
                </a:rPr>
                <a:t>SENG 438</a:t>
              </a:r>
            </a:p>
          </p:txBody>
        </p:sp>
        <p:sp>
          <p:nvSpPr>
            <p:cNvPr id="21" name="Rectangle 20">
              <a:extLst>
                <a:ext uri="{FF2B5EF4-FFF2-40B4-BE49-F238E27FC236}">
                  <a16:creationId xmlns:a16="http://schemas.microsoft.com/office/drawing/2014/main" id="{32EC1D1C-50CF-47FF-98C7-E10A2E14A0B3}"/>
                </a:ext>
              </a:extLst>
            </p:cNvPr>
            <p:cNvSpPr/>
            <p:nvPr/>
          </p:nvSpPr>
          <p:spPr bwMode="auto">
            <a:xfrm>
              <a:off x="1371696" y="4725144"/>
              <a:ext cx="1521013" cy="936104"/>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3" name="Rectangle 2">
              <a:extLst>
                <a:ext uri="{FF2B5EF4-FFF2-40B4-BE49-F238E27FC236}">
                  <a16:creationId xmlns:a16="http://schemas.microsoft.com/office/drawing/2014/main" id="{01CB44F7-A7EE-44F8-BF02-57C4182D99D2}"/>
                </a:ext>
              </a:extLst>
            </p:cNvPr>
            <p:cNvSpPr/>
            <p:nvPr/>
          </p:nvSpPr>
          <p:spPr bwMode="auto">
            <a:xfrm>
              <a:off x="3250284" y="3033136"/>
              <a:ext cx="745652" cy="165324"/>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000" b="0" i="0" u="none" strike="noStrike" cap="none" normalizeH="0" baseline="0" dirty="0">
                  <a:ln>
                    <a:noFill/>
                  </a:ln>
                  <a:solidFill>
                    <a:schemeClr val="tx1"/>
                  </a:solidFill>
                  <a:effectLst/>
                  <a:latin typeface="Tahoma" pitchFamily="34" charset="0"/>
                  <a:ea typeface="ＭＳ Ｐゴシック" charset="-128"/>
                </a:rPr>
                <a:t>ENSF 480</a:t>
              </a:r>
            </a:p>
          </p:txBody>
        </p:sp>
        <p:sp>
          <p:nvSpPr>
            <p:cNvPr id="11" name="Oval 10">
              <a:extLst>
                <a:ext uri="{FF2B5EF4-FFF2-40B4-BE49-F238E27FC236}">
                  <a16:creationId xmlns:a16="http://schemas.microsoft.com/office/drawing/2014/main" id="{9297299F-6AA1-4F37-A207-016CF3C327D8}"/>
                </a:ext>
              </a:extLst>
            </p:cNvPr>
            <p:cNvSpPr/>
            <p:nvPr/>
          </p:nvSpPr>
          <p:spPr bwMode="auto">
            <a:xfrm>
              <a:off x="2771800" y="3836395"/>
              <a:ext cx="1656184" cy="686871"/>
            </a:xfrm>
            <a:prstGeom prst="ellips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000" b="0" i="0" u="none" strike="noStrike" cap="none" normalizeH="0" baseline="0" dirty="0">
                  <a:ln>
                    <a:noFill/>
                  </a:ln>
                  <a:solidFill>
                    <a:schemeClr val="tx1"/>
                  </a:solidFill>
                  <a:effectLst/>
                  <a:latin typeface="Tahoma" pitchFamily="34" charset="0"/>
                  <a:ea typeface="ＭＳ Ｐゴシック" charset="-128"/>
                </a:rPr>
                <a:t>ENSF 337</a:t>
              </a:r>
            </a:p>
            <a:p>
              <a:pPr marL="0" marR="0" indent="0" algn="ctr" defTabSz="914400" rtl="0" eaLnBrk="1" fontAlgn="base" latinLnBrk="0" hangingPunct="1">
                <a:lnSpc>
                  <a:spcPct val="100000"/>
                </a:lnSpc>
                <a:spcBef>
                  <a:spcPct val="0"/>
                </a:spcBef>
                <a:spcAft>
                  <a:spcPct val="0"/>
                </a:spcAft>
                <a:buClrTx/>
                <a:buSzTx/>
                <a:buFontTx/>
                <a:buNone/>
                <a:tabLst/>
              </a:pPr>
              <a:r>
                <a:rPr lang="en-US" sz="1000" b="0" dirty="0"/>
                <a:t>ENSF</a:t>
              </a:r>
              <a:r>
                <a:rPr kumimoji="1" lang="en-US" sz="1000" b="0" i="0" u="none" strike="noStrike" cap="none" normalizeH="0" baseline="0" dirty="0">
                  <a:ln>
                    <a:noFill/>
                  </a:ln>
                  <a:solidFill>
                    <a:schemeClr val="tx1"/>
                  </a:solidFill>
                  <a:effectLst/>
                  <a:latin typeface="Tahoma" pitchFamily="34" charset="0"/>
                  <a:ea typeface="ＭＳ Ｐゴシック" charset="-128"/>
                </a:rPr>
                <a:t> 409</a:t>
              </a:r>
            </a:p>
          </p:txBody>
        </p:sp>
        <p:sp>
          <p:nvSpPr>
            <p:cNvPr id="22" name="Oval 21">
              <a:extLst>
                <a:ext uri="{FF2B5EF4-FFF2-40B4-BE49-F238E27FC236}">
                  <a16:creationId xmlns:a16="http://schemas.microsoft.com/office/drawing/2014/main" id="{B682F48F-13BF-4403-B61B-5424DC9B15F8}"/>
                </a:ext>
              </a:extLst>
            </p:cNvPr>
            <p:cNvSpPr/>
            <p:nvPr/>
          </p:nvSpPr>
          <p:spPr bwMode="auto">
            <a:xfrm>
              <a:off x="3069893" y="3809406"/>
              <a:ext cx="180391" cy="174407"/>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grpSp>
    </p:spTree>
    <p:extLst>
      <p:ext uri="{BB962C8B-B14F-4D97-AF65-F5344CB8AC3E}">
        <p14:creationId xmlns:p14="http://schemas.microsoft.com/office/powerpoint/2010/main" val="312801718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3"/>
          </p:nvPr>
        </p:nvSpPr>
        <p:spPr/>
        <p:txBody>
          <a:bodyPr/>
          <a:lstStyle/>
          <a:p>
            <a:r>
              <a:rPr lang="ja-JP" altLang="en-US"/>
              <a:t>far@ucalgary.ca</a:t>
            </a:r>
            <a:endParaRPr lang="en-US" altLang="ja-JP"/>
          </a:p>
        </p:txBody>
      </p:sp>
      <p:sp>
        <p:nvSpPr>
          <p:cNvPr id="6" name="Rectangle 7"/>
          <p:cNvSpPr>
            <a:spLocks noGrp="1" noChangeArrowheads="1"/>
          </p:cNvSpPr>
          <p:nvPr>
            <p:ph type="sldNum" sz="quarter" idx="4"/>
          </p:nvPr>
        </p:nvSpPr>
        <p:spPr/>
        <p:txBody>
          <a:bodyPr/>
          <a:lstStyle/>
          <a:p>
            <a:fld id="{A30C309D-D984-4C08-AFFE-D00B94D956F9}" type="slidenum">
              <a:rPr lang="ja-JP" altLang="en-US"/>
              <a:pPr/>
              <a:t>30</a:t>
            </a:fld>
            <a:endParaRPr lang="en-US" altLang="ja-JP"/>
          </a:p>
        </p:txBody>
      </p:sp>
      <p:sp>
        <p:nvSpPr>
          <p:cNvPr id="1614850" name="Rectangle 2"/>
          <p:cNvSpPr>
            <a:spLocks noGrp="1" noChangeArrowheads="1"/>
          </p:cNvSpPr>
          <p:nvPr>
            <p:ph type="ctrTitle"/>
          </p:nvPr>
        </p:nvSpPr>
        <p:spPr/>
        <p:txBody>
          <a:bodyPr/>
          <a:lstStyle/>
          <a:p>
            <a:r>
              <a:rPr lang="en-CA" dirty="0"/>
              <a:t>Section 2</a:t>
            </a:r>
            <a:endParaRPr lang="en-US" altLang="ja-JP" dirty="0"/>
          </a:p>
        </p:txBody>
      </p:sp>
      <p:sp>
        <p:nvSpPr>
          <p:cNvPr id="1614851" name="Rectangle 3"/>
          <p:cNvSpPr>
            <a:spLocks noGrp="1" noChangeArrowheads="1"/>
          </p:cNvSpPr>
          <p:nvPr>
            <p:ph type="subTitle" idx="1"/>
          </p:nvPr>
        </p:nvSpPr>
        <p:spPr/>
        <p:txBody>
          <a:bodyPr/>
          <a:lstStyle/>
          <a:p>
            <a:r>
              <a:rPr lang="en-US" altLang="ja-JP" dirty="0">
                <a:ea typeface="ＭＳ Ｐゴシック" charset="-128"/>
              </a:rPr>
              <a:t>Terminology</a:t>
            </a: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04048" y="1327821"/>
            <a:ext cx="3503303" cy="1500198"/>
          </a:xfrm>
          <a:prstGeom prst="rect">
            <a:avLst/>
          </a:prstGeom>
          <a:noFill/>
          <a:ln w="9525">
            <a:noFill/>
            <a:miter lim="800000"/>
            <a:headEnd/>
            <a:tailEnd/>
          </a:ln>
        </p:spPr>
      </p:pic>
    </p:spTree>
    <p:extLst>
      <p:ext uri="{BB962C8B-B14F-4D97-AF65-F5344CB8AC3E}">
        <p14:creationId xmlns:p14="http://schemas.microsoft.com/office/powerpoint/2010/main" val="1120967236"/>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ea typeface="ＭＳ Ｐゴシック" charset="-128"/>
              </a:rPr>
              <a:t>What Affects Quality?</a:t>
            </a:r>
            <a:endParaRPr lang="en-CA" dirty="0"/>
          </a:p>
        </p:txBody>
      </p:sp>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E0C33045-984B-4F44-A077-3B45BEEE9467}" type="slidenum">
              <a:rPr lang="ja-JP" altLang="en-US" smtClean="0"/>
              <a:pPr/>
              <a:t>31</a:t>
            </a:fld>
            <a:endParaRPr lang="en-US" altLang="ja-JP"/>
          </a:p>
        </p:txBody>
      </p:sp>
      <p:pic>
        <p:nvPicPr>
          <p:cNvPr id="2049026" name="Picture 2"/>
          <p:cNvPicPr>
            <a:picLocks noChangeAspect="1" noChangeArrowheads="1"/>
          </p:cNvPicPr>
          <p:nvPr/>
        </p:nvPicPr>
        <p:blipFill>
          <a:blip r:embed="rId2" cstate="print"/>
          <a:srcRect/>
          <a:stretch>
            <a:fillRect/>
          </a:stretch>
        </p:blipFill>
        <p:spPr bwMode="auto">
          <a:xfrm>
            <a:off x="1643042" y="1643050"/>
            <a:ext cx="6096000" cy="4572000"/>
          </a:xfrm>
          <a:prstGeom prst="rect">
            <a:avLst/>
          </a:prstGeom>
          <a:noFill/>
          <a:ln w="9525">
            <a:noFill/>
            <a:miter lim="800000"/>
            <a:headEnd/>
            <a:tailEnd/>
          </a:ln>
        </p:spPr>
      </p:pic>
      <p:sp>
        <p:nvSpPr>
          <p:cNvPr id="8" name="Line Callout 2 7"/>
          <p:cNvSpPr/>
          <p:nvPr/>
        </p:nvSpPr>
        <p:spPr bwMode="auto">
          <a:xfrm>
            <a:off x="285720" y="2143116"/>
            <a:ext cx="1071570" cy="571504"/>
          </a:xfrm>
          <a:prstGeom prst="borderCallout2">
            <a:avLst>
              <a:gd name="adj1" fmla="val 51537"/>
              <a:gd name="adj2" fmla="val 105677"/>
              <a:gd name="adj3" fmla="val 51537"/>
              <a:gd name="adj4" fmla="val 119026"/>
              <a:gd name="adj5" fmla="val 204303"/>
              <a:gd name="adj6" fmla="val 186949"/>
            </a:avLst>
          </a:prstGeom>
          <a:solidFill>
            <a:schemeClr val="accent5"/>
          </a:solid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CA" sz="2000" i="0" u="none" strike="noStrike" normalizeH="0" baseline="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ahoma" pitchFamily="34" charset="0"/>
                <a:ea typeface="ＭＳ Ｐゴシック" charset="-128"/>
              </a:rPr>
              <a:t>Quality</a:t>
            </a:r>
          </a:p>
        </p:txBody>
      </p:sp>
      <p:sp>
        <p:nvSpPr>
          <p:cNvPr id="9" name="Line Callout 2 8"/>
          <p:cNvSpPr/>
          <p:nvPr/>
        </p:nvSpPr>
        <p:spPr bwMode="auto">
          <a:xfrm>
            <a:off x="4857752" y="1500174"/>
            <a:ext cx="1071570" cy="571504"/>
          </a:xfrm>
          <a:prstGeom prst="borderCallout2">
            <a:avLst>
              <a:gd name="adj1" fmla="val 102684"/>
              <a:gd name="adj2" fmla="val 52519"/>
              <a:gd name="adj3" fmla="val 119733"/>
              <a:gd name="adj4" fmla="val 37890"/>
              <a:gd name="adj5" fmla="val 279057"/>
              <a:gd name="adj6" fmla="val 36568"/>
            </a:avLst>
          </a:prstGeom>
          <a:solidFill>
            <a:schemeClr val="accent5"/>
          </a:solid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CA" sz="2000" i="0" u="none" strike="noStrike" normalizeH="0" baseline="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ahoma" pitchFamily="34" charset="0"/>
                <a:ea typeface="ＭＳ Ｐゴシック" charset="-128"/>
              </a:rPr>
              <a:t>Cost</a:t>
            </a:r>
          </a:p>
        </p:txBody>
      </p:sp>
      <p:sp>
        <p:nvSpPr>
          <p:cNvPr id="11" name="Line Callout 2 10"/>
          <p:cNvSpPr/>
          <p:nvPr/>
        </p:nvSpPr>
        <p:spPr bwMode="auto">
          <a:xfrm>
            <a:off x="7715272" y="2143116"/>
            <a:ext cx="1071570" cy="571504"/>
          </a:xfrm>
          <a:prstGeom prst="borderCallout2">
            <a:avLst>
              <a:gd name="adj1" fmla="val 50226"/>
              <a:gd name="adj2" fmla="val 760"/>
              <a:gd name="adj3" fmla="val 51537"/>
              <a:gd name="adj4" fmla="val -20864"/>
              <a:gd name="adj5" fmla="val 210861"/>
              <a:gd name="adj6" fmla="val -65552"/>
            </a:avLst>
          </a:prstGeom>
          <a:solidFill>
            <a:schemeClr val="accent5"/>
          </a:solid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CA" sz="2000" i="0" u="none" strike="noStrike" normalizeH="0" baseline="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ahoma" pitchFamily="34" charset="0"/>
                <a:ea typeface="ＭＳ Ｐゴシック" charset="-128"/>
              </a:rPr>
              <a:t>Time</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ja-JP" altLang="en-US"/>
              <a:t>far@ucalgary.ca</a:t>
            </a:r>
            <a:endParaRPr lang="en-US" altLang="ja-JP"/>
          </a:p>
        </p:txBody>
      </p:sp>
      <p:sp>
        <p:nvSpPr>
          <p:cNvPr id="23" name="Slide Number Placeholder 5"/>
          <p:cNvSpPr>
            <a:spLocks noGrp="1"/>
          </p:cNvSpPr>
          <p:nvPr>
            <p:ph type="sldNum" sz="quarter" idx="12"/>
          </p:nvPr>
        </p:nvSpPr>
        <p:spPr/>
        <p:txBody>
          <a:bodyPr/>
          <a:lstStyle/>
          <a:p>
            <a:fld id="{EC1ED98C-CB8C-43AC-9016-255D95E5EE24}" type="slidenum">
              <a:rPr lang="ja-JP" altLang="en-US"/>
              <a:pPr/>
              <a:t>32</a:t>
            </a:fld>
            <a:endParaRPr lang="en-US" altLang="ja-JP"/>
          </a:p>
        </p:txBody>
      </p:sp>
      <p:sp>
        <p:nvSpPr>
          <p:cNvPr id="1547266" name="Rectangle 2"/>
          <p:cNvSpPr>
            <a:spLocks noGrp="1" noChangeArrowheads="1"/>
          </p:cNvSpPr>
          <p:nvPr>
            <p:ph type="title"/>
          </p:nvPr>
        </p:nvSpPr>
        <p:spPr/>
        <p:txBody>
          <a:bodyPr/>
          <a:lstStyle/>
          <a:p>
            <a:r>
              <a:rPr lang="en-US" altLang="ja-JP" dirty="0">
                <a:ea typeface="ＭＳ Ｐゴシック" charset="-128"/>
              </a:rPr>
              <a:t>What Affects Software Quality?</a:t>
            </a:r>
          </a:p>
        </p:txBody>
      </p:sp>
      <p:sp>
        <p:nvSpPr>
          <p:cNvPr id="1547267" name="Rectangle 3"/>
          <p:cNvSpPr>
            <a:spLocks noGrp="1" noChangeArrowheads="1"/>
          </p:cNvSpPr>
          <p:nvPr>
            <p:ph type="body" idx="1"/>
          </p:nvPr>
        </p:nvSpPr>
        <p:spPr>
          <a:xfrm>
            <a:off x="900113" y="1560513"/>
            <a:ext cx="3816350" cy="4532312"/>
          </a:xfrm>
        </p:spPr>
        <p:txBody>
          <a:bodyPr/>
          <a:lstStyle/>
          <a:p>
            <a:pPr>
              <a:lnSpc>
                <a:spcPct val="80000"/>
              </a:lnSpc>
            </a:pPr>
            <a:r>
              <a:rPr lang="en-US" altLang="ja-JP" sz="2800" b="1">
                <a:solidFill>
                  <a:srgbClr val="008000"/>
                </a:solidFill>
                <a:effectLst>
                  <a:outerShdw blurRad="38100" dist="38100" dir="2700000" algn="tl">
                    <a:srgbClr val="C0C0C0"/>
                  </a:outerShdw>
                </a:effectLst>
                <a:ea typeface="ＭＳ Ｐゴシック" charset="-128"/>
              </a:rPr>
              <a:t>Time:</a:t>
            </a:r>
            <a:r>
              <a:rPr lang="en-US" altLang="ja-JP" sz="2800">
                <a:ea typeface="ＭＳ Ｐゴシック" charset="-128"/>
              </a:rPr>
              <a:t> </a:t>
            </a:r>
          </a:p>
          <a:p>
            <a:pPr lvl="1">
              <a:lnSpc>
                <a:spcPct val="80000"/>
              </a:lnSpc>
            </a:pPr>
            <a:r>
              <a:rPr lang="en-US" altLang="ja-JP" sz="2400">
                <a:ea typeface="ＭＳ Ｐゴシック" charset="-128"/>
              </a:rPr>
              <a:t>Meeting the project deadline. </a:t>
            </a:r>
          </a:p>
          <a:p>
            <a:pPr lvl="1">
              <a:lnSpc>
                <a:spcPct val="80000"/>
              </a:lnSpc>
            </a:pPr>
            <a:r>
              <a:rPr lang="en-US" altLang="ja-JP" sz="2400">
                <a:ea typeface="ＭＳ Ｐゴシック" charset="-128"/>
              </a:rPr>
              <a:t>Reaching the market at the right time.</a:t>
            </a:r>
          </a:p>
          <a:p>
            <a:pPr>
              <a:lnSpc>
                <a:spcPct val="80000"/>
              </a:lnSpc>
            </a:pPr>
            <a:r>
              <a:rPr lang="en-US" altLang="ja-JP" sz="2800" b="1">
                <a:solidFill>
                  <a:srgbClr val="008000"/>
                </a:solidFill>
                <a:effectLst>
                  <a:outerShdw blurRad="38100" dist="38100" dir="2700000" algn="tl">
                    <a:srgbClr val="C0C0C0"/>
                  </a:outerShdw>
                </a:effectLst>
                <a:ea typeface="ＭＳ Ｐゴシック" charset="-128"/>
              </a:rPr>
              <a:t>Cost:</a:t>
            </a:r>
          </a:p>
          <a:p>
            <a:pPr lvl="1">
              <a:lnSpc>
                <a:spcPct val="80000"/>
              </a:lnSpc>
            </a:pPr>
            <a:r>
              <a:rPr lang="en-US" altLang="ja-JP" sz="2400">
                <a:ea typeface="ＭＳ Ｐゴシック" charset="-128"/>
              </a:rPr>
              <a:t>Meeting the anticipated project costs. </a:t>
            </a:r>
          </a:p>
          <a:p>
            <a:pPr>
              <a:lnSpc>
                <a:spcPct val="80000"/>
              </a:lnSpc>
            </a:pPr>
            <a:r>
              <a:rPr lang="en-US" altLang="ja-JP" sz="2800" b="1">
                <a:solidFill>
                  <a:srgbClr val="008000"/>
                </a:solidFill>
                <a:effectLst>
                  <a:outerShdw blurRad="38100" dist="38100" dir="2700000" algn="tl">
                    <a:srgbClr val="C0C0C0"/>
                  </a:outerShdw>
                </a:effectLst>
                <a:ea typeface="ＭＳ Ｐゴシック" charset="-128"/>
              </a:rPr>
              <a:t>Quality (reliability):</a:t>
            </a:r>
          </a:p>
          <a:p>
            <a:pPr lvl="1">
              <a:lnSpc>
                <a:spcPct val="80000"/>
              </a:lnSpc>
            </a:pPr>
            <a:r>
              <a:rPr lang="en-US" altLang="ja-JP" sz="2400">
                <a:ea typeface="ＭＳ Ｐゴシック" charset="-128"/>
              </a:rPr>
              <a:t>Working fine for the designated period on the designated system.</a:t>
            </a:r>
          </a:p>
        </p:txBody>
      </p:sp>
      <p:grpSp>
        <p:nvGrpSpPr>
          <p:cNvPr id="2" name="Group 4"/>
          <p:cNvGrpSpPr>
            <a:grpSpLocks/>
          </p:cNvGrpSpPr>
          <p:nvPr/>
        </p:nvGrpSpPr>
        <p:grpSpPr bwMode="auto">
          <a:xfrm>
            <a:off x="4643438" y="1916113"/>
            <a:ext cx="4321175" cy="2233612"/>
            <a:chOff x="2925" y="1207"/>
            <a:chExt cx="2722" cy="1407"/>
          </a:xfrm>
        </p:grpSpPr>
        <p:sp>
          <p:nvSpPr>
            <p:cNvPr id="1547269" name="Oval 5"/>
            <p:cNvSpPr>
              <a:spLocks noChangeArrowheads="1"/>
            </p:cNvSpPr>
            <p:nvPr/>
          </p:nvSpPr>
          <p:spPr bwMode="auto">
            <a:xfrm>
              <a:off x="3788" y="1207"/>
              <a:ext cx="997" cy="635"/>
            </a:xfrm>
            <a:prstGeom prst="ellipse">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r>
                <a:rPr lang="en-CA"/>
                <a:t>Quality</a:t>
              </a:r>
            </a:p>
          </p:txBody>
        </p:sp>
        <p:sp>
          <p:nvSpPr>
            <p:cNvPr id="1547270" name="Oval 6"/>
            <p:cNvSpPr>
              <a:spLocks noChangeArrowheads="1"/>
            </p:cNvSpPr>
            <p:nvPr/>
          </p:nvSpPr>
          <p:spPr bwMode="auto">
            <a:xfrm>
              <a:off x="2925" y="1979"/>
              <a:ext cx="997" cy="635"/>
            </a:xfrm>
            <a:prstGeom prst="ellipse">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r>
                <a:rPr lang="en-CA"/>
                <a:t>Cost</a:t>
              </a:r>
            </a:p>
          </p:txBody>
        </p:sp>
        <p:sp>
          <p:nvSpPr>
            <p:cNvPr id="1547271" name="Oval 7"/>
            <p:cNvSpPr>
              <a:spLocks noChangeArrowheads="1"/>
            </p:cNvSpPr>
            <p:nvPr/>
          </p:nvSpPr>
          <p:spPr bwMode="auto">
            <a:xfrm>
              <a:off x="4650" y="1979"/>
              <a:ext cx="997" cy="635"/>
            </a:xfrm>
            <a:prstGeom prst="ellipse">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r>
                <a:rPr lang="en-CA"/>
                <a:t>Time</a:t>
              </a:r>
            </a:p>
          </p:txBody>
        </p:sp>
        <p:cxnSp>
          <p:nvCxnSpPr>
            <p:cNvPr id="1547272" name="AutoShape 8"/>
            <p:cNvCxnSpPr>
              <a:cxnSpLocks noChangeShapeType="1"/>
              <a:stCxn id="1547270" idx="0"/>
              <a:endCxn id="1547269" idx="3"/>
            </p:cNvCxnSpPr>
            <p:nvPr/>
          </p:nvCxnSpPr>
          <p:spPr bwMode="auto">
            <a:xfrm rot="5400000" flipH="1" flipV="1">
              <a:off x="3564" y="1609"/>
              <a:ext cx="230" cy="511"/>
            </a:xfrm>
            <a:prstGeom prst="straightConnector1">
              <a:avLst/>
            </a:prstGeom>
            <a:noFill/>
            <a:ln w="28575">
              <a:solidFill>
                <a:schemeClr val="tx1"/>
              </a:solidFill>
              <a:miter lim="800000"/>
              <a:headEnd type="triangle" w="med" len="med"/>
              <a:tailEnd type="triangle" w="med" len="med"/>
            </a:ln>
            <a:effectLst/>
          </p:spPr>
        </p:cxnSp>
        <p:cxnSp>
          <p:nvCxnSpPr>
            <p:cNvPr id="1547273" name="AutoShape 9"/>
            <p:cNvCxnSpPr>
              <a:cxnSpLocks noChangeShapeType="1"/>
              <a:stCxn id="1547270" idx="6"/>
              <a:endCxn id="1547271" idx="2"/>
            </p:cNvCxnSpPr>
            <p:nvPr/>
          </p:nvCxnSpPr>
          <p:spPr bwMode="auto">
            <a:xfrm>
              <a:off x="3922" y="2297"/>
              <a:ext cx="728" cy="0"/>
            </a:xfrm>
            <a:prstGeom prst="straightConnector1">
              <a:avLst/>
            </a:prstGeom>
            <a:noFill/>
            <a:ln w="28575">
              <a:solidFill>
                <a:schemeClr val="tx1"/>
              </a:solidFill>
              <a:miter lim="800000"/>
              <a:headEnd type="triangle" w="med" len="med"/>
              <a:tailEnd type="triangle" w="med" len="med"/>
            </a:ln>
            <a:effectLst/>
          </p:spPr>
        </p:cxnSp>
        <p:cxnSp>
          <p:nvCxnSpPr>
            <p:cNvPr id="1547274" name="AutoShape 10"/>
            <p:cNvCxnSpPr>
              <a:cxnSpLocks noChangeShapeType="1"/>
              <a:stCxn id="1547269" idx="5"/>
              <a:endCxn id="1547271" idx="0"/>
            </p:cNvCxnSpPr>
            <p:nvPr/>
          </p:nvCxnSpPr>
          <p:spPr bwMode="auto">
            <a:xfrm>
              <a:off x="4639" y="1749"/>
              <a:ext cx="510" cy="230"/>
            </a:xfrm>
            <a:prstGeom prst="straightConnector1">
              <a:avLst/>
            </a:prstGeom>
            <a:noFill/>
            <a:ln w="28575">
              <a:solidFill>
                <a:schemeClr val="tx1"/>
              </a:solidFill>
              <a:miter lim="800000"/>
              <a:headEnd type="triangle" w="med" len="med"/>
              <a:tailEnd type="triangle" w="med" len="med"/>
            </a:ln>
            <a:effectLst/>
          </p:spPr>
        </p:cxnSp>
      </p:grpSp>
      <p:grpSp>
        <p:nvGrpSpPr>
          <p:cNvPr id="3" name="Group 11"/>
          <p:cNvGrpSpPr>
            <a:grpSpLocks/>
          </p:cNvGrpSpPr>
          <p:nvPr/>
        </p:nvGrpSpPr>
        <p:grpSpPr bwMode="auto">
          <a:xfrm>
            <a:off x="5003800" y="2924175"/>
            <a:ext cx="3529013" cy="2736850"/>
            <a:chOff x="3152" y="1842"/>
            <a:chExt cx="2223" cy="1724"/>
          </a:xfrm>
        </p:grpSpPr>
        <p:sp>
          <p:nvSpPr>
            <p:cNvPr id="1547276" name="Oval 12"/>
            <p:cNvSpPr>
              <a:spLocks noChangeArrowheads="1"/>
            </p:cNvSpPr>
            <p:nvPr/>
          </p:nvSpPr>
          <p:spPr bwMode="auto">
            <a:xfrm>
              <a:off x="3152" y="2931"/>
              <a:ext cx="997" cy="635"/>
            </a:xfrm>
            <a:prstGeom prst="ellipse">
              <a:avLst/>
            </a:prstGeom>
            <a:solidFill>
              <a:srgbClr val="C0C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r>
                <a:rPr lang="en-CA" sz="1800"/>
                <a:t>People</a:t>
              </a:r>
            </a:p>
          </p:txBody>
        </p:sp>
        <p:sp>
          <p:nvSpPr>
            <p:cNvPr id="1547277" name="Oval 13"/>
            <p:cNvSpPr>
              <a:spLocks noChangeArrowheads="1"/>
            </p:cNvSpPr>
            <p:nvPr/>
          </p:nvSpPr>
          <p:spPr bwMode="auto">
            <a:xfrm>
              <a:off x="4378" y="2931"/>
              <a:ext cx="997" cy="635"/>
            </a:xfrm>
            <a:prstGeom prst="ellipse">
              <a:avLst/>
            </a:prstGeom>
            <a:solidFill>
              <a:srgbClr val="C0C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r>
                <a:rPr lang="en-CA" sz="1800"/>
                <a:t>Technology</a:t>
              </a:r>
            </a:p>
          </p:txBody>
        </p:sp>
        <p:cxnSp>
          <p:nvCxnSpPr>
            <p:cNvPr id="1547278" name="AutoShape 14"/>
            <p:cNvCxnSpPr>
              <a:cxnSpLocks noChangeShapeType="1"/>
              <a:stCxn id="1547271" idx="4"/>
              <a:endCxn id="1547277" idx="0"/>
            </p:cNvCxnSpPr>
            <p:nvPr/>
          </p:nvCxnSpPr>
          <p:spPr bwMode="auto">
            <a:xfrm flipH="1">
              <a:off x="4877" y="2614"/>
              <a:ext cx="272" cy="317"/>
            </a:xfrm>
            <a:prstGeom prst="straightConnector1">
              <a:avLst/>
            </a:prstGeom>
            <a:noFill/>
            <a:ln w="28575">
              <a:solidFill>
                <a:schemeClr val="tx1"/>
              </a:solidFill>
              <a:miter lim="800000"/>
              <a:headEnd type="triangle" w="med" len="med"/>
              <a:tailEnd type="triangle" w="med" len="med"/>
            </a:ln>
            <a:effectLst/>
          </p:spPr>
        </p:cxnSp>
        <p:cxnSp>
          <p:nvCxnSpPr>
            <p:cNvPr id="1547279" name="AutoShape 15"/>
            <p:cNvCxnSpPr>
              <a:cxnSpLocks noChangeShapeType="1"/>
              <a:stCxn id="1547276" idx="6"/>
              <a:endCxn id="1547277" idx="2"/>
            </p:cNvCxnSpPr>
            <p:nvPr/>
          </p:nvCxnSpPr>
          <p:spPr bwMode="auto">
            <a:xfrm>
              <a:off x="4149" y="3249"/>
              <a:ext cx="229" cy="0"/>
            </a:xfrm>
            <a:prstGeom prst="straightConnector1">
              <a:avLst/>
            </a:prstGeom>
            <a:noFill/>
            <a:ln w="28575">
              <a:solidFill>
                <a:schemeClr val="tx1"/>
              </a:solidFill>
              <a:miter lim="800000"/>
              <a:headEnd type="triangle" w="med" len="med"/>
              <a:tailEnd type="triangle" w="med" len="med"/>
            </a:ln>
            <a:effectLst/>
          </p:spPr>
        </p:cxnSp>
        <p:cxnSp>
          <p:nvCxnSpPr>
            <p:cNvPr id="1547280" name="AutoShape 16"/>
            <p:cNvCxnSpPr>
              <a:cxnSpLocks noChangeShapeType="1"/>
              <a:stCxn id="1547276" idx="0"/>
              <a:endCxn id="1547270" idx="4"/>
            </p:cNvCxnSpPr>
            <p:nvPr/>
          </p:nvCxnSpPr>
          <p:spPr bwMode="auto">
            <a:xfrm flipH="1" flipV="1">
              <a:off x="3424" y="2614"/>
              <a:ext cx="227" cy="317"/>
            </a:xfrm>
            <a:prstGeom prst="straightConnector1">
              <a:avLst/>
            </a:prstGeom>
            <a:noFill/>
            <a:ln w="28575">
              <a:solidFill>
                <a:schemeClr val="tx1"/>
              </a:solidFill>
              <a:miter lim="800000"/>
              <a:headEnd type="triangle" w="med" len="med"/>
              <a:tailEnd type="triangle" w="med" len="med"/>
            </a:ln>
            <a:effectLst/>
          </p:spPr>
        </p:cxnSp>
        <p:cxnSp>
          <p:nvCxnSpPr>
            <p:cNvPr id="1547281" name="AutoShape 17"/>
            <p:cNvCxnSpPr>
              <a:cxnSpLocks noChangeShapeType="1"/>
              <a:stCxn id="1547269" idx="4"/>
              <a:endCxn id="1547277" idx="1"/>
            </p:cNvCxnSpPr>
            <p:nvPr/>
          </p:nvCxnSpPr>
          <p:spPr bwMode="auto">
            <a:xfrm>
              <a:off x="4287" y="1842"/>
              <a:ext cx="237" cy="1182"/>
            </a:xfrm>
            <a:prstGeom prst="straightConnector1">
              <a:avLst/>
            </a:prstGeom>
            <a:noFill/>
            <a:ln w="28575">
              <a:solidFill>
                <a:schemeClr val="tx1"/>
              </a:solidFill>
              <a:miter lim="800000"/>
              <a:headEnd type="triangle" w="med" len="med"/>
              <a:tailEnd type="triangle" w="med" len="med"/>
            </a:ln>
            <a:effectLst/>
          </p:spPr>
        </p:cxnSp>
        <p:cxnSp>
          <p:nvCxnSpPr>
            <p:cNvPr id="1547282" name="AutoShape 18"/>
            <p:cNvCxnSpPr>
              <a:cxnSpLocks noChangeShapeType="1"/>
              <a:stCxn id="1547276" idx="7"/>
              <a:endCxn id="1547269" idx="4"/>
            </p:cNvCxnSpPr>
            <p:nvPr/>
          </p:nvCxnSpPr>
          <p:spPr bwMode="auto">
            <a:xfrm flipV="1">
              <a:off x="4003" y="1842"/>
              <a:ext cx="284" cy="1182"/>
            </a:xfrm>
            <a:prstGeom prst="straightConnector1">
              <a:avLst/>
            </a:prstGeom>
            <a:noFill/>
            <a:ln w="28575">
              <a:solidFill>
                <a:schemeClr val="tx1"/>
              </a:solidFill>
              <a:miter lim="800000"/>
              <a:headEnd type="triangle" w="med" len="med"/>
              <a:tailEnd type="triangle" w="med" len="med"/>
            </a:ln>
            <a:effectLst/>
          </p:spPr>
        </p:cxnSp>
        <p:cxnSp>
          <p:nvCxnSpPr>
            <p:cNvPr id="1547283" name="AutoShape 19"/>
            <p:cNvCxnSpPr>
              <a:cxnSpLocks noChangeShapeType="1"/>
              <a:stCxn id="1547276" idx="7"/>
              <a:endCxn id="1547271" idx="2"/>
            </p:cNvCxnSpPr>
            <p:nvPr/>
          </p:nvCxnSpPr>
          <p:spPr bwMode="auto">
            <a:xfrm flipV="1">
              <a:off x="4003" y="2297"/>
              <a:ext cx="647" cy="727"/>
            </a:xfrm>
            <a:prstGeom prst="straightConnector1">
              <a:avLst/>
            </a:prstGeom>
            <a:noFill/>
            <a:ln w="28575">
              <a:solidFill>
                <a:schemeClr val="tx1"/>
              </a:solidFill>
              <a:miter lim="800000"/>
              <a:headEnd type="triangle" w="med" len="med"/>
              <a:tailEnd type="triangle" w="med" len="med"/>
            </a:ln>
            <a:effectLst/>
          </p:spPr>
        </p:cxnSp>
        <p:cxnSp>
          <p:nvCxnSpPr>
            <p:cNvPr id="1547284" name="AutoShape 20"/>
            <p:cNvCxnSpPr>
              <a:cxnSpLocks noChangeShapeType="1"/>
              <a:stCxn id="1547270" idx="6"/>
              <a:endCxn id="1547277" idx="1"/>
            </p:cNvCxnSpPr>
            <p:nvPr/>
          </p:nvCxnSpPr>
          <p:spPr bwMode="auto">
            <a:xfrm>
              <a:off x="3922" y="2297"/>
              <a:ext cx="602" cy="727"/>
            </a:xfrm>
            <a:prstGeom prst="straightConnector1">
              <a:avLst/>
            </a:prstGeom>
            <a:noFill/>
            <a:ln w="28575">
              <a:solidFill>
                <a:schemeClr val="tx1"/>
              </a:solidFill>
              <a:miter lim="800000"/>
              <a:headEnd type="triangle" w="med" len="med"/>
              <a:tailEnd type="triangle" w="med" len="med"/>
            </a:ln>
            <a:effectLst/>
          </p:spPr>
        </p:cxn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143636" y="1500174"/>
            <a:ext cx="2786082" cy="4857784"/>
            <a:chOff x="6143636" y="1500174"/>
            <a:chExt cx="2786082" cy="4857784"/>
          </a:xfrm>
        </p:grpSpPr>
        <p:sp>
          <p:nvSpPr>
            <p:cNvPr id="45" name="Rectangle 44"/>
            <p:cNvSpPr/>
            <p:nvPr/>
          </p:nvSpPr>
          <p:spPr bwMode="auto">
            <a:xfrm>
              <a:off x="6143636" y="5572140"/>
              <a:ext cx="2786082" cy="78581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44" name="Rectangle 43"/>
            <p:cNvSpPr/>
            <p:nvPr/>
          </p:nvSpPr>
          <p:spPr bwMode="auto">
            <a:xfrm>
              <a:off x="7072330" y="4429132"/>
              <a:ext cx="1857388" cy="107157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43" name="Rectangle 42"/>
            <p:cNvSpPr/>
            <p:nvPr/>
          </p:nvSpPr>
          <p:spPr bwMode="auto">
            <a:xfrm>
              <a:off x="7000892" y="2571744"/>
              <a:ext cx="1714512" cy="57150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
          <p:nvSpPr>
            <p:cNvPr id="42" name="Rectangle 41"/>
            <p:cNvSpPr/>
            <p:nvPr/>
          </p:nvSpPr>
          <p:spPr bwMode="auto">
            <a:xfrm>
              <a:off x="7000892" y="1500174"/>
              <a:ext cx="1714512" cy="85725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grpSp>
      <p:sp>
        <p:nvSpPr>
          <p:cNvPr id="40" name="Footer Placeholder 3"/>
          <p:cNvSpPr>
            <a:spLocks noGrp="1"/>
          </p:cNvSpPr>
          <p:nvPr>
            <p:ph type="ftr" sz="quarter" idx="11"/>
          </p:nvPr>
        </p:nvSpPr>
        <p:spPr/>
        <p:txBody>
          <a:bodyPr/>
          <a:lstStyle/>
          <a:p>
            <a:r>
              <a:rPr lang="ja-JP" altLang="en-US"/>
              <a:t>far@ucalgary.ca</a:t>
            </a:r>
            <a:endParaRPr lang="en-US" altLang="ja-JP"/>
          </a:p>
        </p:txBody>
      </p:sp>
      <p:sp>
        <p:nvSpPr>
          <p:cNvPr id="41" name="Slide Number Placeholder 4"/>
          <p:cNvSpPr>
            <a:spLocks noGrp="1"/>
          </p:cNvSpPr>
          <p:nvPr>
            <p:ph type="sldNum" sz="quarter" idx="12"/>
          </p:nvPr>
        </p:nvSpPr>
        <p:spPr/>
        <p:txBody>
          <a:bodyPr/>
          <a:lstStyle/>
          <a:p>
            <a:fld id="{8F2D8A58-6183-4582-B0F4-26106FAEF453}" type="slidenum">
              <a:rPr lang="ja-JP" altLang="en-US"/>
              <a:pPr/>
              <a:t>33</a:t>
            </a:fld>
            <a:endParaRPr lang="en-US" altLang="ja-JP"/>
          </a:p>
        </p:txBody>
      </p:sp>
      <p:sp>
        <p:nvSpPr>
          <p:cNvPr id="1548290" name="Rectangle 2"/>
          <p:cNvSpPr>
            <a:spLocks noGrp="1" noChangeArrowheads="1"/>
          </p:cNvSpPr>
          <p:nvPr>
            <p:ph type="title"/>
          </p:nvPr>
        </p:nvSpPr>
        <p:spPr/>
        <p:txBody>
          <a:bodyPr/>
          <a:lstStyle/>
          <a:p>
            <a:r>
              <a:rPr lang="en-CA" dirty="0"/>
              <a:t>Terminology &amp; Scope</a:t>
            </a:r>
            <a:endParaRPr lang="en-US" dirty="0"/>
          </a:p>
        </p:txBody>
      </p:sp>
      <p:sp>
        <p:nvSpPr>
          <p:cNvPr id="1548292" name="Text Box 4"/>
          <p:cNvSpPr txBox="1">
            <a:spLocks noChangeArrowheads="1"/>
          </p:cNvSpPr>
          <p:nvPr/>
        </p:nvSpPr>
        <p:spPr bwMode="auto">
          <a:xfrm>
            <a:off x="4644008" y="1730375"/>
            <a:ext cx="1211262" cy="4248150"/>
          </a:xfrm>
          <a:prstGeom prst="rect">
            <a:avLst/>
          </a:prstGeom>
          <a:noFill/>
          <a:ln w="9525">
            <a:noFill/>
            <a:miter lim="800000"/>
            <a:headEnd/>
            <a:tailEnd/>
          </a:ln>
          <a:effectLst/>
        </p:spPr>
        <p:txBody>
          <a:bodyPr wrap="none">
            <a:spAutoFit/>
          </a:bodyPr>
          <a:lstStyle/>
          <a:p>
            <a:r>
              <a:rPr lang="en-CA" sz="1600" dirty="0"/>
              <a:t>Threats</a:t>
            </a:r>
          </a:p>
          <a:p>
            <a:endParaRPr lang="en-CA" sz="1600" dirty="0"/>
          </a:p>
          <a:p>
            <a:endParaRPr lang="en-CA" sz="1600" dirty="0"/>
          </a:p>
          <a:p>
            <a:endParaRPr lang="en-CA" sz="1600" dirty="0"/>
          </a:p>
          <a:p>
            <a:endParaRPr lang="en-CA" sz="1600" dirty="0"/>
          </a:p>
          <a:p>
            <a:endParaRPr lang="en-CA" sz="1600" dirty="0"/>
          </a:p>
          <a:p>
            <a:r>
              <a:rPr lang="en-CA" sz="1600" dirty="0"/>
              <a:t>Attributes</a:t>
            </a:r>
          </a:p>
          <a:p>
            <a:endParaRPr lang="en-CA" sz="1600" dirty="0"/>
          </a:p>
          <a:p>
            <a:endParaRPr lang="en-CA" sz="1600" dirty="0"/>
          </a:p>
          <a:p>
            <a:endParaRPr lang="en-CA" sz="1600" dirty="0"/>
          </a:p>
          <a:p>
            <a:endParaRPr lang="en-US" sz="1600" dirty="0"/>
          </a:p>
          <a:p>
            <a:endParaRPr lang="en-CA" sz="1600" dirty="0"/>
          </a:p>
          <a:p>
            <a:r>
              <a:rPr lang="en-CA" sz="1600" dirty="0"/>
              <a:t>Means</a:t>
            </a:r>
          </a:p>
          <a:p>
            <a:endParaRPr lang="en-US" sz="1600" dirty="0"/>
          </a:p>
          <a:p>
            <a:endParaRPr lang="en-US" sz="1600" dirty="0"/>
          </a:p>
          <a:p>
            <a:endParaRPr lang="en-US" sz="1600" dirty="0"/>
          </a:p>
          <a:p>
            <a:r>
              <a:rPr lang="en-US" sz="1600" dirty="0"/>
              <a:t>Models</a:t>
            </a:r>
          </a:p>
        </p:txBody>
      </p:sp>
      <p:grpSp>
        <p:nvGrpSpPr>
          <p:cNvPr id="2" name="Group 34"/>
          <p:cNvGrpSpPr>
            <a:grpSpLocks/>
          </p:cNvGrpSpPr>
          <p:nvPr/>
        </p:nvGrpSpPr>
        <p:grpSpPr bwMode="auto">
          <a:xfrm>
            <a:off x="5538788" y="1524000"/>
            <a:ext cx="2520950" cy="825500"/>
            <a:chOff x="3489" y="1071"/>
            <a:chExt cx="1588" cy="520"/>
          </a:xfrm>
        </p:grpSpPr>
        <p:sp>
          <p:nvSpPr>
            <p:cNvPr id="1548293" name="Text Box 5"/>
            <p:cNvSpPr txBox="1">
              <a:spLocks noChangeArrowheads="1"/>
            </p:cNvSpPr>
            <p:nvPr/>
          </p:nvSpPr>
          <p:spPr bwMode="auto">
            <a:xfrm>
              <a:off x="4452" y="1071"/>
              <a:ext cx="625" cy="520"/>
            </a:xfrm>
            <a:prstGeom prst="rect">
              <a:avLst/>
            </a:prstGeom>
            <a:noFill/>
            <a:ln w="9525">
              <a:noFill/>
              <a:miter lim="800000"/>
              <a:headEnd/>
              <a:tailEnd/>
            </a:ln>
            <a:effectLst/>
          </p:spPr>
          <p:txBody>
            <a:bodyPr wrap="none">
              <a:spAutoFit/>
            </a:bodyPr>
            <a:lstStyle/>
            <a:p>
              <a:r>
                <a:rPr lang="en-CA" sz="1600"/>
                <a:t>Failures</a:t>
              </a:r>
            </a:p>
            <a:p>
              <a:r>
                <a:rPr lang="en-CA" sz="1600"/>
                <a:t>Faults</a:t>
              </a:r>
            </a:p>
            <a:p>
              <a:r>
                <a:rPr lang="en-CA" sz="1600"/>
                <a:t>Errors</a:t>
              </a:r>
              <a:endParaRPr lang="en-US" sz="1600"/>
            </a:p>
          </p:txBody>
        </p:sp>
        <p:grpSp>
          <p:nvGrpSpPr>
            <p:cNvPr id="3" name="Group 12"/>
            <p:cNvGrpSpPr>
              <a:grpSpLocks/>
            </p:cNvGrpSpPr>
            <p:nvPr/>
          </p:nvGrpSpPr>
          <p:grpSpPr bwMode="auto">
            <a:xfrm>
              <a:off x="3489" y="1161"/>
              <a:ext cx="953" cy="318"/>
              <a:chOff x="2653" y="1207"/>
              <a:chExt cx="953" cy="318"/>
            </a:xfrm>
          </p:grpSpPr>
          <p:sp>
            <p:nvSpPr>
              <p:cNvPr id="1548301" name="Line 13"/>
              <p:cNvSpPr>
                <a:spLocks noChangeShapeType="1"/>
              </p:cNvSpPr>
              <p:nvPr/>
            </p:nvSpPr>
            <p:spPr bwMode="auto">
              <a:xfrm flipV="1">
                <a:off x="2653" y="1207"/>
                <a:ext cx="953" cy="182"/>
              </a:xfrm>
              <a:prstGeom prst="line">
                <a:avLst/>
              </a:prstGeom>
              <a:noFill/>
              <a:ln w="9525">
                <a:solidFill>
                  <a:schemeClr val="tx1"/>
                </a:solidFill>
                <a:miter lim="800000"/>
                <a:headEnd/>
                <a:tailEnd/>
              </a:ln>
              <a:effectLst/>
            </p:spPr>
            <p:txBody>
              <a:bodyPr wrap="none"/>
              <a:lstStyle/>
              <a:p>
                <a:endParaRPr lang="en-CA"/>
              </a:p>
            </p:txBody>
          </p:sp>
          <p:sp>
            <p:nvSpPr>
              <p:cNvPr id="1548302" name="Line 14"/>
              <p:cNvSpPr>
                <a:spLocks noChangeShapeType="1"/>
              </p:cNvSpPr>
              <p:nvPr/>
            </p:nvSpPr>
            <p:spPr bwMode="auto">
              <a:xfrm>
                <a:off x="2653" y="1389"/>
                <a:ext cx="953" cy="0"/>
              </a:xfrm>
              <a:prstGeom prst="line">
                <a:avLst/>
              </a:prstGeom>
              <a:noFill/>
              <a:ln w="9525">
                <a:solidFill>
                  <a:schemeClr val="tx1"/>
                </a:solidFill>
                <a:miter lim="800000"/>
                <a:headEnd/>
                <a:tailEnd/>
              </a:ln>
              <a:effectLst/>
            </p:spPr>
            <p:txBody>
              <a:bodyPr wrap="none"/>
              <a:lstStyle/>
              <a:p>
                <a:endParaRPr lang="en-CA"/>
              </a:p>
            </p:txBody>
          </p:sp>
          <p:sp>
            <p:nvSpPr>
              <p:cNvPr id="1548303" name="Line 15"/>
              <p:cNvSpPr>
                <a:spLocks noChangeShapeType="1"/>
              </p:cNvSpPr>
              <p:nvPr/>
            </p:nvSpPr>
            <p:spPr bwMode="auto">
              <a:xfrm>
                <a:off x="2653" y="1389"/>
                <a:ext cx="953" cy="136"/>
              </a:xfrm>
              <a:prstGeom prst="line">
                <a:avLst/>
              </a:prstGeom>
              <a:noFill/>
              <a:ln w="9525">
                <a:solidFill>
                  <a:schemeClr val="tx1"/>
                </a:solidFill>
                <a:miter lim="800000"/>
                <a:headEnd/>
                <a:tailEnd/>
              </a:ln>
              <a:effectLst/>
            </p:spPr>
            <p:txBody>
              <a:bodyPr wrap="none"/>
              <a:lstStyle/>
              <a:p>
                <a:endParaRPr lang="en-CA"/>
              </a:p>
            </p:txBody>
          </p:sp>
        </p:grpSp>
      </p:grpSp>
      <p:grpSp>
        <p:nvGrpSpPr>
          <p:cNvPr id="4" name="Group 33"/>
          <p:cNvGrpSpPr>
            <a:grpSpLocks/>
          </p:cNvGrpSpPr>
          <p:nvPr/>
        </p:nvGrpSpPr>
        <p:grpSpPr bwMode="auto">
          <a:xfrm>
            <a:off x="5538788" y="4446588"/>
            <a:ext cx="3425825" cy="1069975"/>
            <a:chOff x="3489" y="2801"/>
            <a:chExt cx="2158" cy="674"/>
          </a:xfrm>
        </p:grpSpPr>
        <p:sp>
          <p:nvSpPr>
            <p:cNvPr id="1548295" name="Text Box 7"/>
            <p:cNvSpPr txBox="1">
              <a:spLocks noChangeArrowheads="1"/>
            </p:cNvSpPr>
            <p:nvPr/>
          </p:nvSpPr>
          <p:spPr bwMode="auto">
            <a:xfrm>
              <a:off x="4442" y="2801"/>
              <a:ext cx="1205" cy="674"/>
            </a:xfrm>
            <a:prstGeom prst="rect">
              <a:avLst/>
            </a:prstGeom>
            <a:noFill/>
            <a:ln w="9525">
              <a:noFill/>
              <a:miter lim="800000"/>
              <a:headEnd/>
              <a:tailEnd/>
            </a:ln>
            <a:effectLst/>
          </p:spPr>
          <p:txBody>
            <a:bodyPr wrap="none">
              <a:spAutoFit/>
            </a:bodyPr>
            <a:lstStyle/>
            <a:p>
              <a:r>
                <a:rPr lang="en-CA" sz="1600"/>
                <a:t>Fault prevention</a:t>
              </a:r>
            </a:p>
            <a:p>
              <a:r>
                <a:rPr lang="en-CA" sz="1600"/>
                <a:t>Fault tolerance</a:t>
              </a:r>
            </a:p>
            <a:p>
              <a:r>
                <a:rPr lang="en-CA" sz="1600"/>
                <a:t>Fault removal</a:t>
              </a:r>
            </a:p>
            <a:p>
              <a:r>
                <a:rPr lang="en-CA" sz="1600"/>
                <a:t>Fault forecasting</a:t>
              </a:r>
              <a:endParaRPr lang="en-US"/>
            </a:p>
          </p:txBody>
        </p:sp>
        <p:grpSp>
          <p:nvGrpSpPr>
            <p:cNvPr id="5" name="Group 16"/>
            <p:cNvGrpSpPr>
              <a:grpSpLocks/>
            </p:cNvGrpSpPr>
            <p:nvPr/>
          </p:nvGrpSpPr>
          <p:grpSpPr bwMode="auto">
            <a:xfrm>
              <a:off x="3489" y="2885"/>
              <a:ext cx="953" cy="500"/>
              <a:chOff x="2653" y="3248"/>
              <a:chExt cx="953" cy="500"/>
            </a:xfrm>
          </p:grpSpPr>
          <p:sp>
            <p:nvSpPr>
              <p:cNvPr id="1548305" name="Line 17"/>
              <p:cNvSpPr>
                <a:spLocks noChangeShapeType="1"/>
              </p:cNvSpPr>
              <p:nvPr/>
            </p:nvSpPr>
            <p:spPr bwMode="auto">
              <a:xfrm flipV="1">
                <a:off x="2653" y="3248"/>
                <a:ext cx="953" cy="182"/>
              </a:xfrm>
              <a:prstGeom prst="line">
                <a:avLst/>
              </a:prstGeom>
              <a:noFill/>
              <a:ln w="9525">
                <a:solidFill>
                  <a:schemeClr val="tx1"/>
                </a:solidFill>
                <a:miter lim="800000"/>
                <a:headEnd/>
                <a:tailEnd/>
              </a:ln>
              <a:effectLst/>
            </p:spPr>
            <p:txBody>
              <a:bodyPr wrap="none"/>
              <a:lstStyle/>
              <a:p>
                <a:endParaRPr lang="en-CA"/>
              </a:p>
            </p:txBody>
          </p:sp>
          <p:sp>
            <p:nvSpPr>
              <p:cNvPr id="1548306" name="Line 18"/>
              <p:cNvSpPr>
                <a:spLocks noChangeShapeType="1"/>
              </p:cNvSpPr>
              <p:nvPr/>
            </p:nvSpPr>
            <p:spPr bwMode="auto">
              <a:xfrm>
                <a:off x="2653" y="3430"/>
                <a:ext cx="953" cy="0"/>
              </a:xfrm>
              <a:prstGeom prst="line">
                <a:avLst/>
              </a:prstGeom>
              <a:noFill/>
              <a:ln w="9525">
                <a:solidFill>
                  <a:schemeClr val="tx1"/>
                </a:solidFill>
                <a:miter lim="800000"/>
                <a:headEnd/>
                <a:tailEnd/>
              </a:ln>
              <a:effectLst/>
            </p:spPr>
            <p:txBody>
              <a:bodyPr wrap="none"/>
              <a:lstStyle/>
              <a:p>
                <a:endParaRPr lang="en-CA"/>
              </a:p>
            </p:txBody>
          </p:sp>
          <p:sp>
            <p:nvSpPr>
              <p:cNvPr id="1548307" name="Line 19"/>
              <p:cNvSpPr>
                <a:spLocks noChangeShapeType="1"/>
              </p:cNvSpPr>
              <p:nvPr/>
            </p:nvSpPr>
            <p:spPr bwMode="auto">
              <a:xfrm>
                <a:off x="2653" y="3430"/>
                <a:ext cx="953" cy="136"/>
              </a:xfrm>
              <a:prstGeom prst="line">
                <a:avLst/>
              </a:prstGeom>
              <a:noFill/>
              <a:ln w="9525">
                <a:solidFill>
                  <a:schemeClr val="tx1"/>
                </a:solidFill>
                <a:miter lim="800000"/>
                <a:headEnd/>
                <a:tailEnd/>
              </a:ln>
              <a:effectLst/>
            </p:spPr>
            <p:txBody>
              <a:bodyPr wrap="none"/>
              <a:lstStyle/>
              <a:p>
                <a:endParaRPr lang="en-CA"/>
              </a:p>
            </p:txBody>
          </p:sp>
          <p:sp>
            <p:nvSpPr>
              <p:cNvPr id="1548308" name="Line 20"/>
              <p:cNvSpPr>
                <a:spLocks noChangeShapeType="1"/>
              </p:cNvSpPr>
              <p:nvPr/>
            </p:nvSpPr>
            <p:spPr bwMode="auto">
              <a:xfrm>
                <a:off x="2653" y="3430"/>
                <a:ext cx="953" cy="318"/>
              </a:xfrm>
              <a:prstGeom prst="line">
                <a:avLst/>
              </a:prstGeom>
              <a:noFill/>
              <a:ln w="9525">
                <a:solidFill>
                  <a:schemeClr val="tx1"/>
                </a:solidFill>
                <a:miter lim="800000"/>
                <a:headEnd/>
                <a:tailEnd/>
              </a:ln>
              <a:effectLst/>
            </p:spPr>
            <p:txBody>
              <a:bodyPr wrap="none"/>
              <a:lstStyle/>
              <a:p>
                <a:endParaRPr lang="en-CA"/>
              </a:p>
            </p:txBody>
          </p:sp>
        </p:grpSp>
      </p:grpSp>
      <p:grpSp>
        <p:nvGrpSpPr>
          <p:cNvPr id="6" name="Group 32"/>
          <p:cNvGrpSpPr>
            <a:grpSpLocks/>
          </p:cNvGrpSpPr>
          <p:nvPr/>
        </p:nvGrpSpPr>
        <p:grpSpPr bwMode="auto">
          <a:xfrm>
            <a:off x="5899150" y="2590800"/>
            <a:ext cx="2868613" cy="1558925"/>
            <a:chOff x="3716" y="1796"/>
            <a:chExt cx="1807" cy="982"/>
          </a:xfrm>
        </p:grpSpPr>
        <p:sp>
          <p:nvSpPr>
            <p:cNvPr id="1548294" name="Text Box 6"/>
            <p:cNvSpPr txBox="1">
              <a:spLocks noChangeArrowheads="1"/>
            </p:cNvSpPr>
            <p:nvPr/>
          </p:nvSpPr>
          <p:spPr bwMode="auto">
            <a:xfrm>
              <a:off x="4442" y="1796"/>
              <a:ext cx="1081" cy="982"/>
            </a:xfrm>
            <a:prstGeom prst="rect">
              <a:avLst/>
            </a:prstGeom>
            <a:noFill/>
            <a:ln w="9525">
              <a:noFill/>
              <a:miter lim="800000"/>
              <a:headEnd/>
              <a:tailEnd/>
            </a:ln>
            <a:effectLst/>
          </p:spPr>
          <p:txBody>
            <a:bodyPr wrap="none">
              <a:spAutoFit/>
            </a:bodyPr>
            <a:lstStyle/>
            <a:p>
              <a:r>
                <a:rPr lang="en-CA" sz="1600"/>
                <a:t>Availability</a:t>
              </a:r>
            </a:p>
            <a:p>
              <a:r>
                <a:rPr lang="en-CA" sz="1600"/>
                <a:t>Reliability</a:t>
              </a:r>
            </a:p>
            <a:p>
              <a:r>
                <a:rPr lang="en-CA" sz="1600"/>
                <a:t>Safety</a:t>
              </a:r>
            </a:p>
            <a:p>
              <a:r>
                <a:rPr lang="en-CA" sz="1600"/>
                <a:t>Confidentiality</a:t>
              </a:r>
            </a:p>
            <a:p>
              <a:r>
                <a:rPr lang="en-CA" sz="1600"/>
                <a:t>Integrity</a:t>
              </a:r>
            </a:p>
            <a:p>
              <a:r>
                <a:rPr lang="en-CA" sz="1600"/>
                <a:t>Maintainability</a:t>
              </a:r>
              <a:endParaRPr lang="en-US" sz="1600"/>
            </a:p>
          </p:txBody>
        </p:sp>
        <p:grpSp>
          <p:nvGrpSpPr>
            <p:cNvPr id="7" name="Group 21"/>
            <p:cNvGrpSpPr>
              <a:grpSpLocks/>
            </p:cNvGrpSpPr>
            <p:nvPr/>
          </p:nvGrpSpPr>
          <p:grpSpPr bwMode="auto">
            <a:xfrm>
              <a:off x="3716" y="1933"/>
              <a:ext cx="726" cy="725"/>
              <a:chOff x="2880" y="1979"/>
              <a:chExt cx="726" cy="725"/>
            </a:xfrm>
          </p:grpSpPr>
          <p:sp>
            <p:nvSpPr>
              <p:cNvPr id="1548310" name="Line 22"/>
              <p:cNvSpPr>
                <a:spLocks noChangeShapeType="1"/>
              </p:cNvSpPr>
              <p:nvPr/>
            </p:nvSpPr>
            <p:spPr bwMode="auto">
              <a:xfrm flipV="1">
                <a:off x="2880" y="1979"/>
                <a:ext cx="726" cy="362"/>
              </a:xfrm>
              <a:prstGeom prst="line">
                <a:avLst/>
              </a:prstGeom>
              <a:noFill/>
              <a:ln w="9525">
                <a:solidFill>
                  <a:schemeClr val="tx1"/>
                </a:solidFill>
                <a:miter lim="800000"/>
                <a:headEnd/>
                <a:tailEnd/>
              </a:ln>
              <a:effectLst/>
            </p:spPr>
            <p:txBody>
              <a:bodyPr wrap="none"/>
              <a:lstStyle/>
              <a:p>
                <a:endParaRPr lang="en-CA"/>
              </a:p>
            </p:txBody>
          </p:sp>
          <p:sp>
            <p:nvSpPr>
              <p:cNvPr id="1548311" name="Line 23"/>
              <p:cNvSpPr>
                <a:spLocks noChangeShapeType="1"/>
              </p:cNvSpPr>
              <p:nvPr/>
            </p:nvSpPr>
            <p:spPr bwMode="auto">
              <a:xfrm flipV="1">
                <a:off x="2880" y="2160"/>
                <a:ext cx="726" cy="181"/>
              </a:xfrm>
              <a:prstGeom prst="line">
                <a:avLst/>
              </a:prstGeom>
              <a:noFill/>
              <a:ln w="9525">
                <a:solidFill>
                  <a:schemeClr val="tx1"/>
                </a:solidFill>
                <a:miter lim="800000"/>
                <a:headEnd/>
                <a:tailEnd/>
              </a:ln>
              <a:effectLst/>
            </p:spPr>
            <p:txBody>
              <a:bodyPr wrap="none"/>
              <a:lstStyle/>
              <a:p>
                <a:endParaRPr lang="en-CA"/>
              </a:p>
            </p:txBody>
          </p:sp>
          <p:sp>
            <p:nvSpPr>
              <p:cNvPr id="1548312" name="Line 24"/>
              <p:cNvSpPr>
                <a:spLocks noChangeShapeType="1"/>
              </p:cNvSpPr>
              <p:nvPr/>
            </p:nvSpPr>
            <p:spPr bwMode="auto">
              <a:xfrm flipV="1">
                <a:off x="2880" y="2296"/>
                <a:ext cx="726" cy="45"/>
              </a:xfrm>
              <a:prstGeom prst="line">
                <a:avLst/>
              </a:prstGeom>
              <a:noFill/>
              <a:ln w="9525">
                <a:solidFill>
                  <a:schemeClr val="tx1"/>
                </a:solidFill>
                <a:miter lim="800000"/>
                <a:headEnd/>
                <a:tailEnd/>
              </a:ln>
              <a:effectLst/>
            </p:spPr>
            <p:txBody>
              <a:bodyPr wrap="none"/>
              <a:lstStyle/>
              <a:p>
                <a:endParaRPr lang="en-CA"/>
              </a:p>
            </p:txBody>
          </p:sp>
          <p:sp>
            <p:nvSpPr>
              <p:cNvPr id="1548313" name="Line 25"/>
              <p:cNvSpPr>
                <a:spLocks noChangeShapeType="1"/>
              </p:cNvSpPr>
              <p:nvPr/>
            </p:nvSpPr>
            <p:spPr bwMode="auto">
              <a:xfrm>
                <a:off x="2880" y="2341"/>
                <a:ext cx="726" cy="91"/>
              </a:xfrm>
              <a:prstGeom prst="line">
                <a:avLst/>
              </a:prstGeom>
              <a:noFill/>
              <a:ln w="9525">
                <a:solidFill>
                  <a:schemeClr val="tx1"/>
                </a:solidFill>
                <a:miter lim="800000"/>
                <a:headEnd/>
                <a:tailEnd/>
              </a:ln>
              <a:effectLst/>
            </p:spPr>
            <p:txBody>
              <a:bodyPr wrap="none"/>
              <a:lstStyle/>
              <a:p>
                <a:endParaRPr lang="en-CA"/>
              </a:p>
            </p:txBody>
          </p:sp>
          <p:sp>
            <p:nvSpPr>
              <p:cNvPr id="1548314" name="Line 26"/>
              <p:cNvSpPr>
                <a:spLocks noChangeShapeType="1"/>
              </p:cNvSpPr>
              <p:nvPr/>
            </p:nvSpPr>
            <p:spPr bwMode="auto">
              <a:xfrm>
                <a:off x="2880" y="2341"/>
                <a:ext cx="726" cy="227"/>
              </a:xfrm>
              <a:prstGeom prst="line">
                <a:avLst/>
              </a:prstGeom>
              <a:noFill/>
              <a:ln w="9525">
                <a:solidFill>
                  <a:schemeClr val="tx1"/>
                </a:solidFill>
                <a:miter lim="800000"/>
                <a:headEnd/>
                <a:tailEnd/>
              </a:ln>
              <a:effectLst/>
            </p:spPr>
            <p:txBody>
              <a:bodyPr wrap="none"/>
              <a:lstStyle/>
              <a:p>
                <a:endParaRPr lang="en-CA"/>
              </a:p>
            </p:txBody>
          </p:sp>
          <p:sp>
            <p:nvSpPr>
              <p:cNvPr id="1548315" name="Line 27"/>
              <p:cNvSpPr>
                <a:spLocks noChangeShapeType="1"/>
              </p:cNvSpPr>
              <p:nvPr/>
            </p:nvSpPr>
            <p:spPr bwMode="auto">
              <a:xfrm>
                <a:off x="2880" y="2341"/>
                <a:ext cx="726" cy="363"/>
              </a:xfrm>
              <a:prstGeom prst="line">
                <a:avLst/>
              </a:prstGeom>
              <a:noFill/>
              <a:ln w="9525">
                <a:solidFill>
                  <a:schemeClr val="tx1"/>
                </a:solidFill>
                <a:miter lim="800000"/>
                <a:headEnd/>
                <a:tailEnd/>
              </a:ln>
              <a:effectLst/>
            </p:spPr>
            <p:txBody>
              <a:bodyPr wrap="none"/>
              <a:lstStyle/>
              <a:p>
                <a:endParaRPr lang="en-CA"/>
              </a:p>
            </p:txBody>
          </p:sp>
        </p:grpSp>
      </p:grpSp>
      <p:sp>
        <p:nvSpPr>
          <p:cNvPr id="1548319" name="Rectangle 31"/>
          <p:cNvSpPr>
            <a:spLocks noChangeArrowheads="1"/>
          </p:cNvSpPr>
          <p:nvPr/>
        </p:nvSpPr>
        <p:spPr bwMode="auto">
          <a:xfrm>
            <a:off x="6156325" y="5516563"/>
            <a:ext cx="2808288" cy="825500"/>
          </a:xfrm>
          <a:prstGeom prst="rect">
            <a:avLst/>
          </a:prstGeom>
          <a:noFill/>
          <a:ln w="9525">
            <a:noFill/>
            <a:miter lim="800000"/>
            <a:headEnd/>
            <a:tailEnd/>
          </a:ln>
          <a:effectLst/>
        </p:spPr>
        <p:txBody>
          <a:bodyPr>
            <a:spAutoFit/>
          </a:bodyPr>
          <a:lstStyle/>
          <a:p>
            <a:r>
              <a:rPr lang="en-US" sz="1600"/>
              <a:t>Reliability Block Diagram</a:t>
            </a:r>
          </a:p>
          <a:p>
            <a:r>
              <a:rPr lang="en-US" sz="1600"/>
              <a:t>Fault Tree model</a:t>
            </a:r>
          </a:p>
          <a:p>
            <a:r>
              <a:rPr lang="en-US" sz="1600"/>
              <a:t>Reliability Graph</a:t>
            </a:r>
            <a:endParaRPr lang="en-US"/>
          </a:p>
        </p:txBody>
      </p:sp>
      <p:sp>
        <p:nvSpPr>
          <p:cNvPr id="1548325" name="Rectangle 37"/>
          <p:cNvSpPr>
            <a:spLocks noChangeArrowheads="1"/>
          </p:cNvSpPr>
          <p:nvPr/>
        </p:nvSpPr>
        <p:spPr bwMode="auto">
          <a:xfrm>
            <a:off x="2339975" y="3213100"/>
            <a:ext cx="1584325" cy="431800"/>
          </a:xfrm>
          <a:prstGeom prst="rect">
            <a:avLst/>
          </a:prstGeom>
          <a:noFill/>
          <a:ln w="9525">
            <a:noFill/>
            <a:miter lim="800000"/>
            <a:headEnd/>
            <a:tailEnd/>
          </a:ln>
          <a:effectLst/>
        </p:spPr>
        <p:txBody>
          <a:bodyPr wrap="none" anchor="ctr"/>
          <a:lstStyle/>
          <a:p>
            <a:pPr algn="ctr"/>
            <a:r>
              <a:rPr lang="en-US" sz="1600"/>
              <a:t>Dependability</a:t>
            </a:r>
            <a:endParaRPr lang="en-CA" sz="1600"/>
          </a:p>
        </p:txBody>
      </p:sp>
      <p:grpSp>
        <p:nvGrpSpPr>
          <p:cNvPr id="8" name="Group 42"/>
          <p:cNvGrpSpPr>
            <a:grpSpLocks/>
          </p:cNvGrpSpPr>
          <p:nvPr/>
        </p:nvGrpSpPr>
        <p:grpSpPr bwMode="auto">
          <a:xfrm>
            <a:off x="3924300" y="1916113"/>
            <a:ext cx="719138" cy="3817937"/>
            <a:chOff x="2472" y="1207"/>
            <a:chExt cx="453" cy="2405"/>
          </a:xfrm>
        </p:grpSpPr>
        <p:cxnSp>
          <p:nvCxnSpPr>
            <p:cNvPr id="1548326" name="AutoShape 38"/>
            <p:cNvCxnSpPr>
              <a:cxnSpLocks noChangeShapeType="1"/>
              <a:stCxn id="1548325" idx="3"/>
            </p:cNvCxnSpPr>
            <p:nvPr/>
          </p:nvCxnSpPr>
          <p:spPr bwMode="auto">
            <a:xfrm>
              <a:off x="2472" y="2160"/>
              <a:ext cx="453" cy="1452"/>
            </a:xfrm>
            <a:prstGeom prst="straightConnector1">
              <a:avLst/>
            </a:prstGeom>
            <a:noFill/>
            <a:ln w="9525">
              <a:solidFill>
                <a:schemeClr val="tx1"/>
              </a:solidFill>
              <a:miter lim="800000"/>
              <a:headEnd/>
              <a:tailEnd/>
            </a:ln>
            <a:effectLst/>
          </p:spPr>
        </p:cxnSp>
        <p:cxnSp>
          <p:nvCxnSpPr>
            <p:cNvPr id="1548327" name="AutoShape 39"/>
            <p:cNvCxnSpPr>
              <a:cxnSpLocks noChangeShapeType="1"/>
              <a:stCxn id="1548325" idx="3"/>
            </p:cNvCxnSpPr>
            <p:nvPr/>
          </p:nvCxnSpPr>
          <p:spPr bwMode="auto">
            <a:xfrm>
              <a:off x="2472" y="2160"/>
              <a:ext cx="408" cy="862"/>
            </a:xfrm>
            <a:prstGeom prst="straightConnector1">
              <a:avLst/>
            </a:prstGeom>
            <a:noFill/>
            <a:ln w="9525">
              <a:solidFill>
                <a:schemeClr val="tx1"/>
              </a:solidFill>
              <a:miter lim="800000"/>
              <a:headEnd/>
              <a:tailEnd/>
            </a:ln>
            <a:effectLst/>
          </p:spPr>
        </p:cxnSp>
        <p:cxnSp>
          <p:nvCxnSpPr>
            <p:cNvPr id="1548328" name="AutoShape 40"/>
            <p:cNvCxnSpPr>
              <a:cxnSpLocks noChangeShapeType="1"/>
              <a:stCxn id="1548325" idx="3"/>
            </p:cNvCxnSpPr>
            <p:nvPr/>
          </p:nvCxnSpPr>
          <p:spPr bwMode="auto">
            <a:xfrm>
              <a:off x="2472" y="2160"/>
              <a:ext cx="363" cy="0"/>
            </a:xfrm>
            <a:prstGeom prst="straightConnector1">
              <a:avLst/>
            </a:prstGeom>
            <a:noFill/>
            <a:ln w="9525">
              <a:solidFill>
                <a:schemeClr val="tx1"/>
              </a:solidFill>
              <a:miter lim="800000"/>
              <a:headEnd/>
              <a:tailEnd/>
            </a:ln>
            <a:effectLst/>
          </p:spPr>
        </p:cxnSp>
        <p:cxnSp>
          <p:nvCxnSpPr>
            <p:cNvPr id="1548329" name="AutoShape 41"/>
            <p:cNvCxnSpPr>
              <a:cxnSpLocks noChangeShapeType="1"/>
              <a:stCxn id="1548325" idx="3"/>
            </p:cNvCxnSpPr>
            <p:nvPr/>
          </p:nvCxnSpPr>
          <p:spPr bwMode="auto">
            <a:xfrm flipV="1">
              <a:off x="2472" y="1207"/>
              <a:ext cx="408" cy="953"/>
            </a:xfrm>
            <a:prstGeom prst="straightConnector1">
              <a:avLst/>
            </a:prstGeom>
            <a:noFill/>
            <a:ln w="9525">
              <a:solidFill>
                <a:schemeClr val="tx1"/>
              </a:solidFill>
              <a:miter lim="800000"/>
              <a:headEnd/>
              <a:tailEnd/>
            </a:ln>
            <a:effectLst/>
          </p:spPr>
        </p:cxnSp>
      </p:grpSp>
      <p:grpSp>
        <p:nvGrpSpPr>
          <p:cNvPr id="9" name="Group 46"/>
          <p:cNvGrpSpPr>
            <a:grpSpLocks/>
          </p:cNvGrpSpPr>
          <p:nvPr/>
        </p:nvGrpSpPr>
        <p:grpSpPr bwMode="auto">
          <a:xfrm>
            <a:off x="5580063" y="5661025"/>
            <a:ext cx="576262" cy="504825"/>
            <a:chOff x="3515" y="3566"/>
            <a:chExt cx="363" cy="318"/>
          </a:xfrm>
        </p:grpSpPr>
        <p:sp>
          <p:nvSpPr>
            <p:cNvPr id="1548331" name="Line 43"/>
            <p:cNvSpPr>
              <a:spLocks noChangeShapeType="1"/>
            </p:cNvSpPr>
            <p:nvPr/>
          </p:nvSpPr>
          <p:spPr bwMode="auto">
            <a:xfrm flipV="1">
              <a:off x="3515" y="3566"/>
              <a:ext cx="363" cy="136"/>
            </a:xfrm>
            <a:prstGeom prst="line">
              <a:avLst/>
            </a:prstGeom>
            <a:noFill/>
            <a:ln w="9525">
              <a:solidFill>
                <a:schemeClr val="tx1"/>
              </a:solidFill>
              <a:miter lim="800000"/>
              <a:headEnd/>
              <a:tailEnd/>
            </a:ln>
            <a:effectLst/>
          </p:spPr>
          <p:txBody>
            <a:bodyPr wrap="none"/>
            <a:lstStyle/>
            <a:p>
              <a:endParaRPr lang="en-CA"/>
            </a:p>
          </p:txBody>
        </p:sp>
        <p:sp>
          <p:nvSpPr>
            <p:cNvPr id="1548332" name="Line 44"/>
            <p:cNvSpPr>
              <a:spLocks noChangeShapeType="1"/>
            </p:cNvSpPr>
            <p:nvPr/>
          </p:nvSpPr>
          <p:spPr bwMode="auto">
            <a:xfrm>
              <a:off x="3515" y="3702"/>
              <a:ext cx="363" cy="0"/>
            </a:xfrm>
            <a:prstGeom prst="line">
              <a:avLst/>
            </a:prstGeom>
            <a:noFill/>
            <a:ln w="9525">
              <a:solidFill>
                <a:schemeClr val="tx1"/>
              </a:solidFill>
              <a:miter lim="800000"/>
              <a:headEnd/>
              <a:tailEnd/>
            </a:ln>
            <a:effectLst/>
          </p:spPr>
          <p:txBody>
            <a:bodyPr wrap="none"/>
            <a:lstStyle/>
            <a:p>
              <a:endParaRPr lang="en-CA"/>
            </a:p>
          </p:txBody>
        </p:sp>
        <p:sp>
          <p:nvSpPr>
            <p:cNvPr id="1548333" name="Line 45"/>
            <p:cNvSpPr>
              <a:spLocks noChangeShapeType="1"/>
            </p:cNvSpPr>
            <p:nvPr/>
          </p:nvSpPr>
          <p:spPr bwMode="auto">
            <a:xfrm>
              <a:off x="3515" y="3702"/>
              <a:ext cx="363" cy="182"/>
            </a:xfrm>
            <a:prstGeom prst="line">
              <a:avLst/>
            </a:prstGeom>
            <a:noFill/>
            <a:ln w="9525">
              <a:solidFill>
                <a:schemeClr val="tx1"/>
              </a:solidFill>
              <a:miter lim="800000"/>
              <a:headEnd/>
              <a:tailEnd/>
            </a:ln>
            <a:effectLst/>
          </p:spPr>
          <p:txBody>
            <a:bodyPr wrap="none"/>
            <a:lstStyle/>
            <a:p>
              <a:endParaRPr lang="en-CA"/>
            </a:p>
          </p:txBody>
        </p:sp>
      </p:grpSp>
      <p:sp>
        <p:nvSpPr>
          <p:cNvPr id="47" name="Text Box 28"/>
          <p:cNvSpPr txBox="1">
            <a:spLocks noChangeArrowheads="1"/>
          </p:cNvSpPr>
          <p:nvPr/>
        </p:nvSpPr>
        <p:spPr bwMode="auto">
          <a:xfrm>
            <a:off x="539750" y="4005263"/>
            <a:ext cx="2447925" cy="1616075"/>
          </a:xfrm>
          <a:prstGeom prst="rect">
            <a:avLst/>
          </a:prstGeom>
          <a:noFill/>
          <a:ln w="9525">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pPr>
            <a:r>
              <a:rPr lang="en-CA" sz="2000" dirty="0">
                <a:solidFill>
                  <a:schemeClr val="hlink"/>
                </a:solidFill>
              </a:rPr>
              <a:t>The ability of a system to deliver service that can justifiably be trusted.</a:t>
            </a:r>
          </a:p>
        </p:txBody>
      </p:sp>
      <p:sp>
        <p:nvSpPr>
          <p:cNvPr id="48" name="Text Box 29"/>
          <p:cNvSpPr txBox="1">
            <a:spLocks noChangeArrowheads="1"/>
          </p:cNvSpPr>
          <p:nvPr/>
        </p:nvSpPr>
        <p:spPr bwMode="auto">
          <a:xfrm>
            <a:off x="539750" y="1746251"/>
            <a:ext cx="3527425" cy="1465262"/>
          </a:xfrm>
          <a:prstGeom prst="rect">
            <a:avLst/>
          </a:prstGeom>
          <a:noFill/>
          <a:ln w="9525">
            <a:noFill/>
            <a:miter lim="800000"/>
            <a:headEnd/>
            <a:tailEnd/>
          </a:ln>
          <a:effectLst>
            <a:outerShdw blurRad="50800" dist="38100" dir="5400000" algn="t" rotWithShape="0">
              <a:prstClr val="black">
                <a:alpha val="40000"/>
              </a:prstClr>
            </a:outerShdw>
          </a:effectLst>
        </p:spPr>
        <p:txBody>
          <a:bodyPr>
            <a:spAutoFit/>
          </a:bodyPr>
          <a:lstStyle/>
          <a:p>
            <a:pPr>
              <a:spcBef>
                <a:spcPct val="50000"/>
              </a:spcBef>
            </a:pPr>
            <a:r>
              <a:rPr lang="en-CA" sz="1800" b="0" dirty="0">
                <a:solidFill>
                  <a:schemeClr val="hlink"/>
                </a:solidFill>
              </a:rPr>
              <a:t>The ability of a system to avoid failures that are more frequent or more severe, and outage durations that are longer, than is acceptable to the users.</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ja-JP" altLang="en-US"/>
              <a:t>far@ucalgary.ca</a:t>
            </a:r>
            <a:endParaRPr lang="en-US" altLang="ja-JP"/>
          </a:p>
        </p:txBody>
      </p:sp>
      <p:sp>
        <p:nvSpPr>
          <p:cNvPr id="23" name="Slide Number Placeholder 5"/>
          <p:cNvSpPr>
            <a:spLocks noGrp="1"/>
          </p:cNvSpPr>
          <p:nvPr>
            <p:ph type="sldNum" sz="quarter" idx="12"/>
          </p:nvPr>
        </p:nvSpPr>
        <p:spPr/>
        <p:txBody>
          <a:bodyPr/>
          <a:lstStyle/>
          <a:p>
            <a:fld id="{C8AB3DD4-65CD-46B1-9E93-61C5DC8F3834}" type="slidenum">
              <a:rPr lang="ja-JP" altLang="en-US"/>
              <a:pPr/>
              <a:t>34</a:t>
            </a:fld>
            <a:endParaRPr lang="en-US" altLang="ja-JP"/>
          </a:p>
        </p:txBody>
      </p:sp>
      <p:sp>
        <p:nvSpPr>
          <p:cNvPr id="1873922" name="Rectangle 2"/>
          <p:cNvSpPr>
            <a:spLocks noGrp="1" noChangeArrowheads="1"/>
          </p:cNvSpPr>
          <p:nvPr>
            <p:ph type="title"/>
          </p:nvPr>
        </p:nvSpPr>
        <p:spPr/>
        <p:txBody>
          <a:bodyPr/>
          <a:lstStyle/>
          <a:p>
            <a:r>
              <a:rPr lang="en-CA" dirty="0"/>
              <a:t>Software Testing</a:t>
            </a:r>
          </a:p>
        </p:txBody>
      </p:sp>
      <p:sp>
        <p:nvSpPr>
          <p:cNvPr id="1873923" name="Rectangle 3"/>
          <p:cNvSpPr>
            <a:spLocks noChangeArrowheads="1"/>
          </p:cNvSpPr>
          <p:nvPr/>
        </p:nvSpPr>
        <p:spPr bwMode="auto">
          <a:xfrm>
            <a:off x="3814763" y="1773238"/>
            <a:ext cx="2823209" cy="461665"/>
          </a:xfrm>
          <a:prstGeom prst="rect">
            <a:avLst/>
          </a:prstGeom>
          <a:noFill/>
          <a:ln w="9525">
            <a:noFill/>
            <a:miter lim="800000"/>
            <a:headEnd/>
            <a:tailEnd/>
          </a:ln>
          <a:effectLst/>
        </p:spPr>
        <p:txBody>
          <a:bodyPr wrap="none">
            <a:spAutoFit/>
          </a:bodyPr>
          <a:lstStyle/>
          <a:p>
            <a:r>
              <a:rPr lang="en-US" dirty="0">
                <a:effectLst>
                  <a:outerShdw blurRad="38100" dist="38100" dir="2700000" algn="tl">
                    <a:srgbClr val="C0C0C0"/>
                  </a:outerShdw>
                </a:effectLst>
              </a:rPr>
              <a:t>Software Testing</a:t>
            </a:r>
            <a:endParaRPr lang="en-CA" dirty="0">
              <a:effectLst>
                <a:outerShdw blurRad="38100" dist="38100" dir="2700000" algn="tl">
                  <a:srgbClr val="C0C0C0"/>
                </a:outerShdw>
              </a:effectLst>
            </a:endParaRPr>
          </a:p>
        </p:txBody>
      </p:sp>
      <p:sp>
        <p:nvSpPr>
          <p:cNvPr id="1873924" name="Rectangle 4"/>
          <p:cNvSpPr>
            <a:spLocks noChangeArrowheads="1"/>
          </p:cNvSpPr>
          <p:nvPr/>
        </p:nvSpPr>
        <p:spPr bwMode="auto">
          <a:xfrm>
            <a:off x="3335338" y="3551238"/>
            <a:ext cx="1435008" cy="1631216"/>
          </a:xfrm>
          <a:prstGeom prst="rect">
            <a:avLst/>
          </a:prstGeom>
          <a:noFill/>
          <a:ln w="9525">
            <a:noFill/>
            <a:miter lim="800000"/>
            <a:headEnd/>
            <a:tailEnd/>
          </a:ln>
          <a:effectLst/>
        </p:spPr>
        <p:txBody>
          <a:bodyPr wrap="none">
            <a:spAutoFit/>
          </a:bodyPr>
          <a:lstStyle/>
          <a:p>
            <a:r>
              <a:rPr lang="en-US" sz="2000" dirty="0">
                <a:effectLst>
                  <a:outerShdw blurRad="38100" dist="38100" dir="2700000" algn="tl">
                    <a:srgbClr val="C0C0C0"/>
                  </a:outerShdw>
                </a:effectLst>
              </a:rPr>
              <a:t>Coverage</a:t>
            </a:r>
          </a:p>
          <a:p>
            <a:r>
              <a:rPr lang="en-US" sz="2000" dirty="0">
                <a:effectLst>
                  <a:outerShdw blurRad="38100" dist="38100" dir="2700000" algn="tl">
                    <a:srgbClr val="C0C0C0"/>
                  </a:outerShdw>
                </a:effectLst>
              </a:rPr>
              <a:t>Model</a:t>
            </a:r>
          </a:p>
          <a:p>
            <a:r>
              <a:rPr lang="en-US" sz="2000" dirty="0">
                <a:effectLst>
                  <a:outerShdw blurRad="38100" dist="38100" dir="2700000" algn="tl">
                    <a:srgbClr val="C0C0C0"/>
                  </a:outerShdw>
                </a:effectLst>
              </a:rPr>
              <a:t>Adequacy</a:t>
            </a:r>
          </a:p>
          <a:p>
            <a:r>
              <a:rPr lang="en-US" sz="2000" dirty="0">
                <a:effectLst>
                  <a:outerShdw blurRad="38100" dist="38100" dir="2700000" algn="tl">
                    <a:srgbClr val="C0C0C0"/>
                  </a:outerShdw>
                </a:effectLst>
              </a:rPr>
              <a:t>Model</a:t>
            </a:r>
          </a:p>
          <a:p>
            <a:r>
              <a:rPr lang="en-US" sz="2000" dirty="0">
                <a:effectLst>
                  <a:outerShdw blurRad="38100" dist="38100" dir="2700000" algn="tl">
                    <a:srgbClr val="C0C0C0"/>
                  </a:outerShdw>
                </a:effectLst>
              </a:rPr>
              <a:t>etc.</a:t>
            </a:r>
            <a:endParaRPr lang="en-CA" sz="2000" dirty="0">
              <a:effectLst>
                <a:outerShdw blurRad="38100" dist="38100" dir="2700000" algn="tl">
                  <a:srgbClr val="C0C0C0"/>
                </a:outerShdw>
              </a:effectLst>
            </a:endParaRPr>
          </a:p>
        </p:txBody>
      </p:sp>
      <p:sp>
        <p:nvSpPr>
          <p:cNvPr id="1873925" name="Rectangle 5"/>
          <p:cNvSpPr>
            <a:spLocks noChangeArrowheads="1"/>
          </p:cNvSpPr>
          <p:nvPr/>
        </p:nvSpPr>
        <p:spPr bwMode="auto">
          <a:xfrm>
            <a:off x="4787900" y="3551238"/>
            <a:ext cx="1468672" cy="707886"/>
          </a:xfrm>
          <a:prstGeom prst="rect">
            <a:avLst/>
          </a:prstGeom>
          <a:noFill/>
          <a:ln w="9525">
            <a:noFill/>
            <a:miter lim="800000"/>
            <a:headEnd/>
            <a:tailEnd/>
          </a:ln>
          <a:effectLst/>
        </p:spPr>
        <p:txBody>
          <a:bodyPr wrap="none">
            <a:spAutoFit/>
          </a:bodyPr>
          <a:lstStyle/>
          <a:p>
            <a:r>
              <a:rPr lang="en-US" sz="2000" dirty="0">
                <a:effectLst>
                  <a:outerShdw blurRad="38100" dist="38100" dir="2700000" algn="tl">
                    <a:srgbClr val="C0C0C0"/>
                  </a:outerShdw>
                </a:effectLst>
              </a:rPr>
              <a:t>Statistical</a:t>
            </a:r>
          </a:p>
          <a:p>
            <a:r>
              <a:rPr lang="en-US" sz="2000" dirty="0">
                <a:effectLst>
                  <a:outerShdw blurRad="38100" dist="38100" dir="2700000" algn="tl">
                    <a:srgbClr val="C0C0C0"/>
                  </a:outerShdw>
                </a:effectLst>
              </a:rPr>
              <a:t>Model</a:t>
            </a:r>
            <a:endParaRPr lang="en-CA" sz="2000" dirty="0">
              <a:effectLst>
                <a:outerShdw blurRad="38100" dist="38100" dir="2700000" algn="tl">
                  <a:srgbClr val="C0C0C0"/>
                </a:outerShdw>
              </a:effectLst>
            </a:endParaRPr>
          </a:p>
        </p:txBody>
      </p:sp>
      <p:sp>
        <p:nvSpPr>
          <p:cNvPr id="1873926" name="Rectangle 6"/>
          <p:cNvSpPr>
            <a:spLocks noChangeArrowheads="1"/>
          </p:cNvSpPr>
          <p:nvPr/>
        </p:nvSpPr>
        <p:spPr bwMode="auto">
          <a:xfrm>
            <a:off x="3894138" y="2638425"/>
            <a:ext cx="1109662"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Model</a:t>
            </a:r>
            <a:endParaRPr lang="en-CA">
              <a:effectLst>
                <a:outerShdw blurRad="38100" dist="38100" dir="2700000" algn="tl">
                  <a:srgbClr val="C0C0C0"/>
                </a:outerShdw>
              </a:effectLst>
            </a:endParaRPr>
          </a:p>
        </p:txBody>
      </p:sp>
      <p:sp>
        <p:nvSpPr>
          <p:cNvPr id="1873927" name="Rectangle 7"/>
          <p:cNvSpPr>
            <a:spLocks noChangeArrowheads="1"/>
          </p:cNvSpPr>
          <p:nvPr/>
        </p:nvSpPr>
        <p:spPr bwMode="auto">
          <a:xfrm>
            <a:off x="6523038" y="2638425"/>
            <a:ext cx="1360487"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Process</a:t>
            </a:r>
            <a:endParaRPr lang="en-CA">
              <a:effectLst>
                <a:outerShdw blurRad="38100" dist="38100" dir="2700000" algn="tl">
                  <a:srgbClr val="C0C0C0"/>
                </a:outerShdw>
              </a:effectLst>
            </a:endParaRPr>
          </a:p>
        </p:txBody>
      </p:sp>
      <p:sp>
        <p:nvSpPr>
          <p:cNvPr id="1873928" name="Rectangle 8"/>
          <p:cNvSpPr>
            <a:spLocks noChangeArrowheads="1"/>
          </p:cNvSpPr>
          <p:nvPr/>
        </p:nvSpPr>
        <p:spPr bwMode="auto">
          <a:xfrm>
            <a:off x="6596063" y="3551238"/>
            <a:ext cx="1162050" cy="701675"/>
          </a:xfrm>
          <a:prstGeom prst="rect">
            <a:avLst/>
          </a:prstGeom>
          <a:noFill/>
          <a:ln w="9525">
            <a:noFill/>
            <a:miter lim="800000"/>
            <a:headEnd/>
            <a:tailEnd/>
          </a:ln>
          <a:effectLst/>
        </p:spPr>
        <p:txBody>
          <a:bodyPr wrap="none">
            <a:spAutoFit/>
          </a:bodyPr>
          <a:lstStyle/>
          <a:p>
            <a:r>
              <a:rPr lang="en-US" sz="2000" dirty="0">
                <a:effectLst>
                  <a:outerShdw blurRad="38100" dist="38100" dir="2700000" algn="tl">
                    <a:srgbClr val="C0C0C0"/>
                  </a:outerShdw>
                </a:effectLst>
              </a:rPr>
              <a:t>Test </a:t>
            </a:r>
          </a:p>
          <a:p>
            <a:r>
              <a:rPr lang="en-US" sz="2000" dirty="0">
                <a:effectLst>
                  <a:outerShdw blurRad="38100" dist="38100" dir="2700000" algn="tl">
                    <a:srgbClr val="C0C0C0"/>
                  </a:outerShdw>
                </a:effectLst>
              </a:rPr>
              <a:t>Process</a:t>
            </a:r>
            <a:endParaRPr lang="en-CA" sz="2000" dirty="0">
              <a:effectLst>
                <a:outerShdw blurRad="38100" dist="38100" dir="2700000" algn="tl">
                  <a:srgbClr val="C0C0C0"/>
                </a:outerShdw>
              </a:effectLst>
            </a:endParaRPr>
          </a:p>
        </p:txBody>
      </p:sp>
      <p:sp>
        <p:nvSpPr>
          <p:cNvPr id="1873929" name="Line 9"/>
          <p:cNvSpPr>
            <a:spLocks noChangeShapeType="1"/>
          </p:cNvSpPr>
          <p:nvPr/>
        </p:nvSpPr>
        <p:spPr bwMode="auto">
          <a:xfrm flipH="1">
            <a:off x="4356100" y="2206625"/>
            <a:ext cx="1008063" cy="431800"/>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0" name="Line 10"/>
          <p:cNvSpPr>
            <a:spLocks noChangeShapeType="1"/>
          </p:cNvSpPr>
          <p:nvPr/>
        </p:nvSpPr>
        <p:spPr bwMode="auto">
          <a:xfrm flipH="1">
            <a:off x="3708400" y="3141663"/>
            <a:ext cx="719138" cy="395287"/>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1" name="Line 11"/>
          <p:cNvSpPr>
            <a:spLocks noChangeShapeType="1"/>
          </p:cNvSpPr>
          <p:nvPr/>
        </p:nvSpPr>
        <p:spPr bwMode="auto">
          <a:xfrm>
            <a:off x="4427538" y="3141663"/>
            <a:ext cx="1081087" cy="395287"/>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2" name="Line 12"/>
          <p:cNvSpPr>
            <a:spLocks noChangeShapeType="1"/>
          </p:cNvSpPr>
          <p:nvPr/>
        </p:nvSpPr>
        <p:spPr bwMode="auto">
          <a:xfrm>
            <a:off x="5369166" y="2206625"/>
            <a:ext cx="1584325" cy="503238"/>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3" name="Line 13"/>
          <p:cNvSpPr>
            <a:spLocks noChangeShapeType="1"/>
          </p:cNvSpPr>
          <p:nvPr/>
        </p:nvSpPr>
        <p:spPr bwMode="auto">
          <a:xfrm>
            <a:off x="7091363" y="3141663"/>
            <a:ext cx="0" cy="360362"/>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4" name="Line 14"/>
          <p:cNvSpPr>
            <a:spLocks noChangeShapeType="1"/>
          </p:cNvSpPr>
          <p:nvPr/>
        </p:nvSpPr>
        <p:spPr bwMode="auto">
          <a:xfrm flipH="1">
            <a:off x="2051050" y="2206625"/>
            <a:ext cx="3313113" cy="503238"/>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5" name="Rectangle 15"/>
          <p:cNvSpPr>
            <a:spLocks noChangeArrowheads="1"/>
          </p:cNvSpPr>
          <p:nvPr/>
        </p:nvSpPr>
        <p:spPr bwMode="auto">
          <a:xfrm>
            <a:off x="1403350" y="2638425"/>
            <a:ext cx="1431925"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Concept</a:t>
            </a:r>
            <a:endParaRPr lang="en-CA">
              <a:effectLst>
                <a:outerShdw blurRad="38100" dist="38100" dir="2700000" algn="tl">
                  <a:srgbClr val="C0C0C0"/>
                </a:outerShdw>
              </a:effectLst>
            </a:endParaRPr>
          </a:p>
        </p:txBody>
      </p:sp>
      <p:sp>
        <p:nvSpPr>
          <p:cNvPr id="1873938" name="Rectangle 18"/>
          <p:cNvSpPr>
            <a:spLocks noChangeArrowheads="1"/>
          </p:cNvSpPr>
          <p:nvPr/>
        </p:nvSpPr>
        <p:spPr bwMode="auto">
          <a:xfrm>
            <a:off x="827088" y="3514725"/>
            <a:ext cx="1693092" cy="2246769"/>
          </a:xfrm>
          <a:prstGeom prst="rect">
            <a:avLst/>
          </a:prstGeom>
          <a:noFill/>
          <a:ln w="9525">
            <a:noFill/>
            <a:miter lim="800000"/>
            <a:headEnd/>
            <a:tailEnd/>
          </a:ln>
          <a:effectLst/>
        </p:spPr>
        <p:txBody>
          <a:bodyPr wrap="none">
            <a:spAutoFit/>
          </a:bodyPr>
          <a:lstStyle/>
          <a:p>
            <a:r>
              <a:rPr lang="en-US" sz="2000" dirty="0">
                <a:effectLst>
                  <a:outerShdw blurRad="38100" dist="38100" dir="2700000" algn="tl">
                    <a:srgbClr val="C0C0C0"/>
                  </a:outerShdw>
                </a:effectLst>
              </a:rPr>
              <a:t>Exploratory</a:t>
            </a:r>
          </a:p>
          <a:p>
            <a:r>
              <a:rPr lang="en-US" sz="2000" dirty="0">
                <a:effectLst>
                  <a:outerShdw blurRad="38100" dist="38100" dir="2700000" algn="tl">
                    <a:srgbClr val="C0C0C0"/>
                  </a:outerShdw>
                </a:effectLst>
              </a:rPr>
              <a:t>Black-box</a:t>
            </a:r>
          </a:p>
          <a:p>
            <a:r>
              <a:rPr lang="en-US" sz="2000" dirty="0">
                <a:effectLst>
                  <a:outerShdw blurRad="38100" dist="38100" dir="2700000" algn="tl">
                    <a:srgbClr val="C0C0C0"/>
                  </a:outerShdw>
                </a:effectLst>
              </a:rPr>
              <a:t>White-box</a:t>
            </a:r>
          </a:p>
          <a:p>
            <a:r>
              <a:rPr lang="en-US" sz="2000" dirty="0">
                <a:effectLst>
                  <a:outerShdw blurRad="38100" dist="38100" dir="2700000" algn="tl">
                    <a:srgbClr val="C0C0C0"/>
                  </a:outerShdw>
                </a:effectLst>
              </a:rPr>
              <a:t>Regression</a:t>
            </a:r>
          </a:p>
          <a:p>
            <a:r>
              <a:rPr lang="en-US" sz="2000" dirty="0">
                <a:effectLst>
                  <a:outerShdw blurRad="38100" dist="38100" dir="2700000" algn="tl">
                    <a:srgbClr val="C0C0C0"/>
                  </a:outerShdw>
                </a:effectLst>
              </a:rPr>
              <a:t>Unit testing</a:t>
            </a:r>
          </a:p>
          <a:p>
            <a:r>
              <a:rPr lang="en-US" sz="2000" dirty="0">
                <a:effectLst>
                  <a:outerShdw blurRad="38100" dist="38100" dir="2700000" algn="tl">
                    <a:srgbClr val="C0C0C0"/>
                  </a:outerShdw>
                </a:effectLst>
              </a:rPr>
              <a:t>Integration</a:t>
            </a:r>
            <a:endParaRPr lang="en-CA" sz="2000" dirty="0">
              <a:effectLst>
                <a:outerShdw blurRad="38100" dist="38100" dir="2700000" algn="tl">
                  <a:srgbClr val="C0C0C0"/>
                </a:outerShdw>
              </a:effectLst>
            </a:endParaRPr>
          </a:p>
          <a:p>
            <a:r>
              <a:rPr lang="en-CA" sz="2000" dirty="0">
                <a:effectLst>
                  <a:outerShdw blurRad="38100" dist="38100" dir="2700000" algn="tl">
                    <a:srgbClr val="C0C0C0"/>
                  </a:outerShdw>
                </a:effectLst>
              </a:rPr>
              <a:t>etc.</a:t>
            </a:r>
          </a:p>
        </p:txBody>
      </p:sp>
      <p:sp>
        <p:nvSpPr>
          <p:cNvPr id="1873939" name="Line 19"/>
          <p:cNvSpPr>
            <a:spLocks noChangeShapeType="1"/>
          </p:cNvSpPr>
          <p:nvPr/>
        </p:nvSpPr>
        <p:spPr bwMode="auto">
          <a:xfrm flipH="1">
            <a:off x="1619250" y="3105150"/>
            <a:ext cx="360363" cy="360363"/>
          </a:xfrm>
          <a:prstGeom prst="line">
            <a:avLst/>
          </a:prstGeom>
          <a:noFill/>
          <a:ln w="9525">
            <a:solidFill>
              <a:schemeClr val="tx1"/>
            </a:solidFill>
            <a:miter lim="800000"/>
            <a:headEnd/>
            <a:tailEnd type="triangle" w="med" len="med"/>
          </a:ln>
          <a:effectLst/>
        </p:spPr>
        <p:txBody>
          <a:bodyPr wrap="none"/>
          <a:lstStyle/>
          <a:p>
            <a:endParaRPr lang="en-CA"/>
          </a:p>
        </p:txBody>
      </p:sp>
    </p:spTree>
    <p:extLst>
      <p:ext uri="{BB962C8B-B14F-4D97-AF65-F5344CB8AC3E}">
        <p14:creationId xmlns:p14="http://schemas.microsoft.com/office/powerpoint/2010/main" val="1608486035"/>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ja-JP" altLang="en-US"/>
              <a:t>far@ucalgary.ca</a:t>
            </a:r>
            <a:endParaRPr lang="en-US" altLang="ja-JP"/>
          </a:p>
        </p:txBody>
      </p:sp>
      <p:sp>
        <p:nvSpPr>
          <p:cNvPr id="23" name="Slide Number Placeholder 5"/>
          <p:cNvSpPr>
            <a:spLocks noGrp="1"/>
          </p:cNvSpPr>
          <p:nvPr>
            <p:ph type="sldNum" sz="quarter" idx="12"/>
          </p:nvPr>
        </p:nvSpPr>
        <p:spPr/>
        <p:txBody>
          <a:bodyPr/>
          <a:lstStyle/>
          <a:p>
            <a:fld id="{C8AB3DD4-65CD-46B1-9E93-61C5DC8F3834}" type="slidenum">
              <a:rPr lang="ja-JP" altLang="en-US"/>
              <a:pPr/>
              <a:t>35</a:t>
            </a:fld>
            <a:endParaRPr lang="en-US" altLang="ja-JP"/>
          </a:p>
        </p:txBody>
      </p:sp>
      <p:sp>
        <p:nvSpPr>
          <p:cNvPr id="1873922" name="Rectangle 2"/>
          <p:cNvSpPr>
            <a:spLocks noGrp="1" noChangeArrowheads="1"/>
          </p:cNvSpPr>
          <p:nvPr>
            <p:ph type="title"/>
          </p:nvPr>
        </p:nvSpPr>
        <p:spPr/>
        <p:txBody>
          <a:bodyPr/>
          <a:lstStyle/>
          <a:p>
            <a:r>
              <a:rPr lang="en-CA"/>
              <a:t>Software Reliability</a:t>
            </a:r>
          </a:p>
        </p:txBody>
      </p:sp>
      <p:sp>
        <p:nvSpPr>
          <p:cNvPr id="1873923" name="Rectangle 3"/>
          <p:cNvSpPr>
            <a:spLocks noChangeArrowheads="1"/>
          </p:cNvSpPr>
          <p:nvPr/>
        </p:nvSpPr>
        <p:spPr bwMode="auto">
          <a:xfrm>
            <a:off x="3814763" y="1773238"/>
            <a:ext cx="3205162"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Software Reliability</a:t>
            </a:r>
            <a:endParaRPr lang="en-CA">
              <a:effectLst>
                <a:outerShdw blurRad="38100" dist="38100" dir="2700000" algn="tl">
                  <a:srgbClr val="C0C0C0"/>
                </a:outerShdw>
              </a:effectLst>
            </a:endParaRPr>
          </a:p>
        </p:txBody>
      </p:sp>
      <p:sp>
        <p:nvSpPr>
          <p:cNvPr id="1873924" name="Rectangle 4"/>
          <p:cNvSpPr>
            <a:spLocks noChangeArrowheads="1"/>
          </p:cNvSpPr>
          <p:nvPr/>
        </p:nvSpPr>
        <p:spPr bwMode="auto">
          <a:xfrm>
            <a:off x="3335338" y="3551238"/>
            <a:ext cx="1058862" cy="1006475"/>
          </a:xfrm>
          <a:prstGeom prst="rect">
            <a:avLst/>
          </a:prstGeom>
          <a:noFill/>
          <a:ln w="9525">
            <a:noFill/>
            <a:miter lim="800000"/>
            <a:headEnd/>
            <a:tailEnd/>
          </a:ln>
          <a:effectLst/>
        </p:spPr>
        <p:txBody>
          <a:bodyPr wrap="none">
            <a:spAutoFit/>
          </a:bodyPr>
          <a:lstStyle/>
          <a:p>
            <a:r>
              <a:rPr lang="en-US" sz="2000">
                <a:effectLst>
                  <a:outerShdw blurRad="38100" dist="38100" dir="2700000" algn="tl">
                    <a:srgbClr val="C0C0C0"/>
                  </a:outerShdw>
                </a:effectLst>
              </a:rPr>
              <a:t>Single </a:t>
            </a:r>
          </a:p>
          <a:p>
            <a:r>
              <a:rPr lang="en-US" sz="2000">
                <a:effectLst>
                  <a:outerShdw blurRad="38100" dist="38100" dir="2700000" algn="tl">
                    <a:srgbClr val="C0C0C0"/>
                  </a:outerShdw>
                </a:effectLst>
              </a:rPr>
              <a:t>Failure</a:t>
            </a:r>
          </a:p>
          <a:p>
            <a:r>
              <a:rPr lang="en-US" sz="2000">
                <a:effectLst>
                  <a:outerShdw blurRad="38100" dist="38100" dir="2700000" algn="tl">
                    <a:srgbClr val="C0C0C0"/>
                  </a:outerShdw>
                </a:effectLst>
              </a:rPr>
              <a:t>Model</a:t>
            </a:r>
            <a:endParaRPr lang="en-CA" sz="2000">
              <a:effectLst>
                <a:outerShdw blurRad="38100" dist="38100" dir="2700000" algn="tl">
                  <a:srgbClr val="C0C0C0"/>
                </a:outerShdw>
              </a:effectLst>
            </a:endParaRPr>
          </a:p>
        </p:txBody>
      </p:sp>
      <p:sp>
        <p:nvSpPr>
          <p:cNvPr id="1873925" name="Rectangle 5"/>
          <p:cNvSpPr>
            <a:spLocks noChangeArrowheads="1"/>
          </p:cNvSpPr>
          <p:nvPr/>
        </p:nvSpPr>
        <p:spPr bwMode="auto">
          <a:xfrm>
            <a:off x="4787900" y="3551238"/>
            <a:ext cx="1292225" cy="1006475"/>
          </a:xfrm>
          <a:prstGeom prst="rect">
            <a:avLst/>
          </a:prstGeom>
          <a:noFill/>
          <a:ln w="9525">
            <a:noFill/>
            <a:miter lim="800000"/>
            <a:headEnd/>
            <a:tailEnd/>
          </a:ln>
          <a:effectLst/>
        </p:spPr>
        <p:txBody>
          <a:bodyPr wrap="none">
            <a:spAutoFit/>
          </a:bodyPr>
          <a:lstStyle/>
          <a:p>
            <a:r>
              <a:rPr lang="en-US" sz="2000">
                <a:effectLst>
                  <a:outerShdw blurRad="38100" dist="38100" dir="2700000" algn="tl">
                    <a:srgbClr val="C0C0C0"/>
                  </a:outerShdw>
                </a:effectLst>
              </a:rPr>
              <a:t>Multiple </a:t>
            </a:r>
          </a:p>
          <a:p>
            <a:r>
              <a:rPr lang="en-US" sz="2000">
                <a:effectLst>
                  <a:outerShdw blurRad="38100" dist="38100" dir="2700000" algn="tl">
                    <a:srgbClr val="C0C0C0"/>
                  </a:outerShdw>
                </a:effectLst>
              </a:rPr>
              <a:t>Failure</a:t>
            </a:r>
          </a:p>
          <a:p>
            <a:r>
              <a:rPr lang="en-US" sz="2000">
                <a:effectLst>
                  <a:outerShdw blurRad="38100" dist="38100" dir="2700000" algn="tl">
                    <a:srgbClr val="C0C0C0"/>
                  </a:outerShdw>
                </a:effectLst>
              </a:rPr>
              <a:t>Model</a:t>
            </a:r>
            <a:endParaRPr lang="en-CA" sz="2000">
              <a:effectLst>
                <a:outerShdw blurRad="38100" dist="38100" dir="2700000" algn="tl">
                  <a:srgbClr val="C0C0C0"/>
                </a:outerShdw>
              </a:effectLst>
            </a:endParaRPr>
          </a:p>
        </p:txBody>
      </p:sp>
      <p:sp>
        <p:nvSpPr>
          <p:cNvPr id="1873926" name="Rectangle 6"/>
          <p:cNvSpPr>
            <a:spLocks noChangeArrowheads="1"/>
          </p:cNvSpPr>
          <p:nvPr/>
        </p:nvSpPr>
        <p:spPr bwMode="auto">
          <a:xfrm>
            <a:off x="3894138" y="2638425"/>
            <a:ext cx="1109662"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Model</a:t>
            </a:r>
            <a:endParaRPr lang="en-CA">
              <a:effectLst>
                <a:outerShdw blurRad="38100" dist="38100" dir="2700000" algn="tl">
                  <a:srgbClr val="C0C0C0"/>
                </a:outerShdw>
              </a:effectLst>
            </a:endParaRPr>
          </a:p>
        </p:txBody>
      </p:sp>
      <p:sp>
        <p:nvSpPr>
          <p:cNvPr id="1873927" name="Rectangle 7"/>
          <p:cNvSpPr>
            <a:spLocks noChangeArrowheads="1"/>
          </p:cNvSpPr>
          <p:nvPr/>
        </p:nvSpPr>
        <p:spPr bwMode="auto">
          <a:xfrm>
            <a:off x="6523038" y="2638425"/>
            <a:ext cx="1360487"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Process</a:t>
            </a:r>
            <a:endParaRPr lang="en-CA">
              <a:effectLst>
                <a:outerShdw blurRad="38100" dist="38100" dir="2700000" algn="tl">
                  <a:srgbClr val="C0C0C0"/>
                </a:outerShdw>
              </a:effectLst>
            </a:endParaRPr>
          </a:p>
        </p:txBody>
      </p:sp>
      <p:sp>
        <p:nvSpPr>
          <p:cNvPr id="1873928" name="Rectangle 8"/>
          <p:cNvSpPr>
            <a:spLocks noChangeArrowheads="1"/>
          </p:cNvSpPr>
          <p:nvPr/>
        </p:nvSpPr>
        <p:spPr bwMode="auto">
          <a:xfrm>
            <a:off x="6596063" y="3551238"/>
            <a:ext cx="1162050" cy="701675"/>
          </a:xfrm>
          <a:prstGeom prst="rect">
            <a:avLst/>
          </a:prstGeom>
          <a:noFill/>
          <a:ln w="9525">
            <a:noFill/>
            <a:miter lim="800000"/>
            <a:headEnd/>
            <a:tailEnd/>
          </a:ln>
          <a:effectLst/>
        </p:spPr>
        <p:txBody>
          <a:bodyPr wrap="none">
            <a:spAutoFit/>
          </a:bodyPr>
          <a:lstStyle/>
          <a:p>
            <a:r>
              <a:rPr lang="en-US" sz="2000">
                <a:effectLst>
                  <a:outerShdw blurRad="38100" dist="38100" dir="2700000" algn="tl">
                    <a:srgbClr val="C0C0C0"/>
                  </a:outerShdw>
                </a:effectLst>
              </a:rPr>
              <a:t>SRE </a:t>
            </a:r>
          </a:p>
          <a:p>
            <a:r>
              <a:rPr lang="en-US" sz="2000">
                <a:effectLst>
                  <a:outerShdw blurRad="38100" dist="38100" dir="2700000" algn="tl">
                    <a:srgbClr val="C0C0C0"/>
                  </a:outerShdw>
                </a:effectLst>
              </a:rPr>
              <a:t>Process</a:t>
            </a:r>
            <a:endParaRPr lang="en-CA" sz="2000">
              <a:effectLst>
                <a:outerShdw blurRad="38100" dist="38100" dir="2700000" algn="tl">
                  <a:srgbClr val="C0C0C0"/>
                </a:outerShdw>
              </a:effectLst>
            </a:endParaRPr>
          </a:p>
        </p:txBody>
      </p:sp>
      <p:sp>
        <p:nvSpPr>
          <p:cNvPr id="1873929" name="Line 9"/>
          <p:cNvSpPr>
            <a:spLocks noChangeShapeType="1"/>
          </p:cNvSpPr>
          <p:nvPr/>
        </p:nvSpPr>
        <p:spPr bwMode="auto">
          <a:xfrm flipH="1">
            <a:off x="4356100" y="2206625"/>
            <a:ext cx="1008063" cy="431800"/>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0" name="Line 10"/>
          <p:cNvSpPr>
            <a:spLocks noChangeShapeType="1"/>
          </p:cNvSpPr>
          <p:nvPr/>
        </p:nvSpPr>
        <p:spPr bwMode="auto">
          <a:xfrm flipH="1">
            <a:off x="3708400" y="3141663"/>
            <a:ext cx="719138" cy="395287"/>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1" name="Line 11"/>
          <p:cNvSpPr>
            <a:spLocks noChangeShapeType="1"/>
          </p:cNvSpPr>
          <p:nvPr/>
        </p:nvSpPr>
        <p:spPr bwMode="auto">
          <a:xfrm>
            <a:off x="4427538" y="3141663"/>
            <a:ext cx="1081087" cy="395287"/>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2" name="Line 12"/>
          <p:cNvSpPr>
            <a:spLocks noChangeShapeType="1"/>
          </p:cNvSpPr>
          <p:nvPr/>
        </p:nvSpPr>
        <p:spPr bwMode="auto">
          <a:xfrm>
            <a:off x="5364163" y="2206625"/>
            <a:ext cx="1584325" cy="503238"/>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3" name="Line 13"/>
          <p:cNvSpPr>
            <a:spLocks noChangeShapeType="1"/>
          </p:cNvSpPr>
          <p:nvPr/>
        </p:nvSpPr>
        <p:spPr bwMode="auto">
          <a:xfrm>
            <a:off x="7091363" y="3141663"/>
            <a:ext cx="0" cy="360362"/>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4" name="Line 14"/>
          <p:cNvSpPr>
            <a:spLocks noChangeShapeType="1"/>
          </p:cNvSpPr>
          <p:nvPr/>
        </p:nvSpPr>
        <p:spPr bwMode="auto">
          <a:xfrm flipH="1">
            <a:off x="2051050" y="2206625"/>
            <a:ext cx="3313113" cy="503238"/>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5" name="Rectangle 15"/>
          <p:cNvSpPr>
            <a:spLocks noChangeArrowheads="1"/>
          </p:cNvSpPr>
          <p:nvPr/>
        </p:nvSpPr>
        <p:spPr bwMode="auto">
          <a:xfrm>
            <a:off x="1403350" y="2638425"/>
            <a:ext cx="1431925" cy="457200"/>
          </a:xfrm>
          <a:prstGeom prst="rect">
            <a:avLst/>
          </a:prstGeom>
          <a:noFill/>
          <a:ln w="9525">
            <a:noFill/>
            <a:miter lim="800000"/>
            <a:headEnd/>
            <a:tailEnd/>
          </a:ln>
          <a:effectLst/>
        </p:spPr>
        <p:txBody>
          <a:bodyPr wrap="none">
            <a:spAutoFit/>
          </a:bodyPr>
          <a:lstStyle/>
          <a:p>
            <a:r>
              <a:rPr lang="en-US">
                <a:effectLst>
                  <a:outerShdw blurRad="38100" dist="38100" dir="2700000" algn="tl">
                    <a:srgbClr val="C0C0C0"/>
                  </a:outerShdw>
                </a:effectLst>
              </a:rPr>
              <a:t>Concept</a:t>
            </a:r>
            <a:endParaRPr lang="en-CA">
              <a:effectLst>
                <a:outerShdw blurRad="38100" dist="38100" dir="2700000" algn="tl">
                  <a:srgbClr val="C0C0C0"/>
                </a:outerShdw>
              </a:effectLst>
            </a:endParaRPr>
          </a:p>
        </p:txBody>
      </p:sp>
      <p:sp>
        <p:nvSpPr>
          <p:cNvPr id="1873936" name="Rectangle 16"/>
          <p:cNvSpPr>
            <a:spLocks noChangeArrowheads="1"/>
          </p:cNvSpPr>
          <p:nvPr/>
        </p:nvSpPr>
        <p:spPr bwMode="auto">
          <a:xfrm>
            <a:off x="4830763" y="5051425"/>
            <a:ext cx="1463675" cy="1006475"/>
          </a:xfrm>
          <a:prstGeom prst="rect">
            <a:avLst/>
          </a:prstGeom>
          <a:noFill/>
          <a:ln w="9525">
            <a:noFill/>
            <a:miter lim="800000"/>
            <a:headEnd/>
            <a:tailEnd/>
          </a:ln>
          <a:effectLst/>
        </p:spPr>
        <p:txBody>
          <a:bodyPr wrap="none">
            <a:spAutoFit/>
          </a:bodyPr>
          <a:lstStyle/>
          <a:p>
            <a:r>
              <a:rPr lang="en-US" sz="2000">
                <a:effectLst>
                  <a:outerShdw blurRad="38100" dist="38100" dir="2700000" algn="tl">
                    <a:srgbClr val="C0C0C0"/>
                  </a:outerShdw>
                </a:effectLst>
              </a:rPr>
              <a:t>Reliability</a:t>
            </a:r>
          </a:p>
          <a:p>
            <a:r>
              <a:rPr lang="en-US" sz="2000">
                <a:effectLst>
                  <a:outerShdw blurRad="38100" dist="38100" dir="2700000" algn="tl">
                    <a:srgbClr val="C0C0C0"/>
                  </a:outerShdw>
                </a:effectLst>
              </a:rPr>
              <a:t>Growth</a:t>
            </a:r>
          </a:p>
          <a:p>
            <a:r>
              <a:rPr lang="en-US" sz="2000">
                <a:effectLst>
                  <a:outerShdw blurRad="38100" dist="38100" dir="2700000" algn="tl">
                    <a:srgbClr val="C0C0C0"/>
                  </a:outerShdw>
                </a:effectLst>
              </a:rPr>
              <a:t>Model</a:t>
            </a:r>
            <a:endParaRPr lang="en-CA" sz="2000">
              <a:effectLst>
                <a:outerShdw blurRad="38100" dist="38100" dir="2700000" algn="tl">
                  <a:srgbClr val="C0C0C0"/>
                </a:outerShdw>
              </a:effectLst>
            </a:endParaRPr>
          </a:p>
        </p:txBody>
      </p:sp>
      <p:sp>
        <p:nvSpPr>
          <p:cNvPr id="1873937" name="Line 17"/>
          <p:cNvSpPr>
            <a:spLocks noChangeShapeType="1"/>
          </p:cNvSpPr>
          <p:nvPr/>
        </p:nvSpPr>
        <p:spPr bwMode="auto">
          <a:xfrm>
            <a:off x="5292725" y="4619625"/>
            <a:ext cx="0" cy="474663"/>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8" name="Rectangle 18"/>
          <p:cNvSpPr>
            <a:spLocks noChangeArrowheads="1"/>
          </p:cNvSpPr>
          <p:nvPr/>
        </p:nvSpPr>
        <p:spPr bwMode="auto">
          <a:xfrm>
            <a:off x="827088" y="3514725"/>
            <a:ext cx="2063750" cy="1920875"/>
          </a:xfrm>
          <a:prstGeom prst="rect">
            <a:avLst/>
          </a:prstGeom>
          <a:noFill/>
          <a:ln w="9525">
            <a:noFill/>
            <a:miter lim="800000"/>
            <a:headEnd/>
            <a:tailEnd/>
          </a:ln>
          <a:effectLst/>
        </p:spPr>
        <p:txBody>
          <a:bodyPr wrap="none">
            <a:spAutoFit/>
          </a:bodyPr>
          <a:lstStyle/>
          <a:p>
            <a:r>
              <a:rPr lang="en-US" sz="2000">
                <a:effectLst>
                  <a:outerShdw blurRad="38100" dist="38100" dir="2700000" algn="tl">
                    <a:srgbClr val="C0C0C0"/>
                  </a:outerShdw>
                </a:effectLst>
              </a:rPr>
              <a:t>Reliability</a:t>
            </a:r>
          </a:p>
          <a:p>
            <a:r>
              <a:rPr lang="en-US" sz="2000">
                <a:effectLst>
                  <a:outerShdw blurRad="38100" dist="38100" dir="2700000" algn="tl">
                    <a:srgbClr val="C0C0C0"/>
                  </a:outerShdw>
                </a:effectLst>
              </a:rPr>
              <a:t>Availability</a:t>
            </a:r>
          </a:p>
          <a:p>
            <a:r>
              <a:rPr lang="en-CA" sz="2000">
                <a:effectLst>
                  <a:outerShdw blurRad="38100" dist="38100" dir="2700000" algn="tl">
                    <a:srgbClr val="C0C0C0"/>
                  </a:outerShdw>
                </a:effectLst>
              </a:rPr>
              <a:t>Failure rate</a:t>
            </a:r>
            <a:r>
              <a:rPr lang="en-CA" sz="2000"/>
              <a:t> </a:t>
            </a:r>
          </a:p>
          <a:p>
            <a:r>
              <a:rPr lang="en-CA" sz="2000">
                <a:effectLst>
                  <a:outerShdw blurRad="38100" dist="38100" dir="2700000" algn="tl">
                    <a:srgbClr val="C0C0C0"/>
                  </a:outerShdw>
                </a:effectLst>
              </a:rPr>
              <a:t>MTTF</a:t>
            </a:r>
          </a:p>
          <a:p>
            <a:r>
              <a:rPr lang="en-CA" sz="2000">
                <a:effectLst>
                  <a:outerShdw blurRad="38100" dist="38100" dir="2700000" algn="tl">
                    <a:srgbClr val="C0C0C0"/>
                  </a:outerShdw>
                </a:effectLst>
              </a:rPr>
              <a:t>Failure density</a:t>
            </a:r>
          </a:p>
          <a:p>
            <a:r>
              <a:rPr lang="en-CA" sz="2000">
                <a:effectLst>
                  <a:outerShdw blurRad="38100" dist="38100" dir="2700000" algn="tl">
                    <a:srgbClr val="C0C0C0"/>
                  </a:outerShdw>
                </a:effectLst>
              </a:rPr>
              <a:t>Etc.</a:t>
            </a:r>
          </a:p>
        </p:txBody>
      </p:sp>
      <p:sp>
        <p:nvSpPr>
          <p:cNvPr id="1873939" name="Line 19"/>
          <p:cNvSpPr>
            <a:spLocks noChangeShapeType="1"/>
          </p:cNvSpPr>
          <p:nvPr/>
        </p:nvSpPr>
        <p:spPr bwMode="auto">
          <a:xfrm flipH="1">
            <a:off x="1619250" y="3105150"/>
            <a:ext cx="360363" cy="360363"/>
          </a:xfrm>
          <a:prstGeom prst="line">
            <a:avLst/>
          </a:prstGeom>
          <a:noFill/>
          <a:ln w="9525">
            <a:solidFill>
              <a:schemeClr val="tx1"/>
            </a:solidFill>
            <a:miter lim="800000"/>
            <a:headEnd/>
            <a:tailEnd type="triangle" w="med" len="med"/>
          </a:ln>
          <a:effectLst/>
        </p:spPr>
        <p:txBody>
          <a:bodyPr wrap="none"/>
          <a:lstStyle/>
          <a:p>
            <a:endParaRPr lang="en-CA"/>
          </a:p>
        </p:txBody>
      </p:sp>
      <p:graphicFrame>
        <p:nvGraphicFramePr>
          <p:cNvPr id="1873940" name="Object 20"/>
          <p:cNvGraphicFramePr>
            <a:graphicFrameLocks noGrp="1" noChangeAspect="1"/>
          </p:cNvGraphicFramePr>
          <p:nvPr>
            <p:ph idx="1"/>
          </p:nvPr>
        </p:nvGraphicFramePr>
        <p:xfrm>
          <a:off x="6372225" y="4292600"/>
          <a:ext cx="2447925" cy="1619250"/>
        </p:xfrm>
        <a:graphic>
          <a:graphicData uri="http://schemas.openxmlformats.org/presentationml/2006/ole">
            <mc:AlternateContent xmlns:mc="http://schemas.openxmlformats.org/markup-compatibility/2006">
              <mc:Choice xmlns:v="urn:schemas-microsoft-com:vml" Requires="v">
                <p:oleObj spid="_x0000_s2006067" name="Photo Editor 写真" r:id="rId4" imgW="10447619" imgH="6916115" progId="">
                  <p:embed/>
                </p:oleObj>
              </mc:Choice>
              <mc:Fallback>
                <p:oleObj name="Photo Editor 写真" r:id="rId4" imgW="10447619" imgH="691611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4292600"/>
                        <a:ext cx="2447925" cy="16192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ja-JP" altLang="en-US"/>
              <a:t>far@ucalgary.ca</a:t>
            </a:r>
            <a:endParaRPr lang="en-US" altLang="ja-JP"/>
          </a:p>
        </p:txBody>
      </p:sp>
      <p:sp>
        <p:nvSpPr>
          <p:cNvPr id="23" name="Slide Number Placeholder 5"/>
          <p:cNvSpPr>
            <a:spLocks noGrp="1"/>
          </p:cNvSpPr>
          <p:nvPr>
            <p:ph type="sldNum" sz="quarter" idx="12"/>
          </p:nvPr>
        </p:nvSpPr>
        <p:spPr/>
        <p:txBody>
          <a:bodyPr/>
          <a:lstStyle/>
          <a:p>
            <a:fld id="{C8AB3DD4-65CD-46B1-9E93-61C5DC8F3834}" type="slidenum">
              <a:rPr lang="ja-JP" altLang="en-US"/>
              <a:pPr/>
              <a:t>36</a:t>
            </a:fld>
            <a:endParaRPr lang="en-US" altLang="ja-JP"/>
          </a:p>
        </p:txBody>
      </p:sp>
      <p:sp>
        <p:nvSpPr>
          <p:cNvPr id="1873922" name="Rectangle 2"/>
          <p:cNvSpPr>
            <a:spLocks noGrp="1" noChangeArrowheads="1"/>
          </p:cNvSpPr>
          <p:nvPr>
            <p:ph type="title"/>
          </p:nvPr>
        </p:nvSpPr>
        <p:spPr/>
        <p:txBody>
          <a:bodyPr/>
          <a:lstStyle/>
          <a:p>
            <a:r>
              <a:rPr lang="en-CA" dirty="0"/>
              <a:t>Software Quality</a:t>
            </a:r>
          </a:p>
        </p:txBody>
      </p:sp>
      <p:sp>
        <p:nvSpPr>
          <p:cNvPr id="1873923" name="Rectangle 3"/>
          <p:cNvSpPr>
            <a:spLocks noChangeArrowheads="1"/>
          </p:cNvSpPr>
          <p:nvPr/>
        </p:nvSpPr>
        <p:spPr bwMode="auto">
          <a:xfrm>
            <a:off x="3814763" y="1773238"/>
            <a:ext cx="2884123" cy="461665"/>
          </a:xfrm>
          <a:prstGeom prst="rect">
            <a:avLst/>
          </a:prstGeom>
          <a:noFill/>
          <a:ln w="9525">
            <a:noFill/>
            <a:miter lim="800000"/>
            <a:headEnd/>
            <a:tailEnd/>
          </a:ln>
          <a:effectLst/>
        </p:spPr>
        <p:txBody>
          <a:bodyPr wrap="none">
            <a:spAutoFit/>
          </a:bodyPr>
          <a:lstStyle/>
          <a:p>
            <a:r>
              <a:rPr lang="en-US" dirty="0">
                <a:effectLst>
                  <a:outerShdw blurRad="38100" dist="38100" dir="2700000" algn="tl">
                    <a:srgbClr val="C0C0C0"/>
                  </a:outerShdw>
                </a:effectLst>
              </a:rPr>
              <a:t>Software Quality</a:t>
            </a:r>
            <a:endParaRPr lang="en-CA" dirty="0">
              <a:effectLst>
                <a:outerShdw blurRad="38100" dist="38100" dir="2700000" algn="tl">
                  <a:srgbClr val="C0C0C0"/>
                </a:outerShdw>
              </a:effectLst>
            </a:endParaRPr>
          </a:p>
        </p:txBody>
      </p:sp>
      <p:sp>
        <p:nvSpPr>
          <p:cNvPr id="1873924" name="Rectangle 4"/>
          <p:cNvSpPr>
            <a:spLocks noChangeArrowheads="1"/>
          </p:cNvSpPr>
          <p:nvPr/>
        </p:nvSpPr>
        <p:spPr bwMode="auto">
          <a:xfrm>
            <a:off x="4111568" y="3964994"/>
            <a:ext cx="1396536" cy="1015663"/>
          </a:xfrm>
          <a:prstGeom prst="rect">
            <a:avLst/>
          </a:prstGeom>
          <a:noFill/>
          <a:ln w="9525">
            <a:noFill/>
            <a:miter lim="800000"/>
            <a:headEnd/>
            <a:tailEnd/>
          </a:ln>
          <a:effectLst/>
        </p:spPr>
        <p:txBody>
          <a:bodyPr wrap="none">
            <a:spAutoFit/>
          </a:bodyPr>
          <a:lstStyle/>
          <a:p>
            <a:r>
              <a:rPr lang="en-US" sz="2000" dirty="0">
                <a:effectLst>
                  <a:outerShdw blurRad="38100" dist="38100" dir="2700000" algn="tl">
                    <a:srgbClr val="C0C0C0"/>
                  </a:outerShdw>
                </a:effectLst>
              </a:rPr>
              <a:t>ISO 9126</a:t>
            </a:r>
          </a:p>
          <a:p>
            <a:r>
              <a:rPr lang="en-US" sz="2000" dirty="0">
                <a:effectLst>
                  <a:outerShdw blurRad="38100" dist="38100" dir="2700000" algn="tl">
                    <a:srgbClr val="C0C0C0"/>
                  </a:outerShdw>
                </a:effectLst>
              </a:rPr>
              <a:t>ISO 25K</a:t>
            </a:r>
          </a:p>
          <a:p>
            <a:r>
              <a:rPr lang="en-US" sz="2000" dirty="0">
                <a:effectLst>
                  <a:outerShdw blurRad="38100" dist="38100" dir="2700000" algn="tl">
                    <a:srgbClr val="C0C0C0"/>
                  </a:outerShdw>
                </a:effectLst>
              </a:rPr>
              <a:t>etc.</a:t>
            </a:r>
            <a:endParaRPr lang="en-CA" sz="2000" dirty="0">
              <a:effectLst>
                <a:outerShdw blurRad="38100" dist="38100" dir="2700000" algn="tl">
                  <a:srgbClr val="C0C0C0"/>
                </a:outerShdw>
              </a:effectLst>
            </a:endParaRPr>
          </a:p>
        </p:txBody>
      </p:sp>
      <p:sp>
        <p:nvSpPr>
          <p:cNvPr id="1873926" name="Rectangle 6"/>
          <p:cNvSpPr>
            <a:spLocks noChangeArrowheads="1"/>
          </p:cNvSpPr>
          <p:nvPr/>
        </p:nvSpPr>
        <p:spPr bwMode="auto">
          <a:xfrm>
            <a:off x="3894138" y="2638425"/>
            <a:ext cx="1754006" cy="830997"/>
          </a:xfrm>
          <a:prstGeom prst="rect">
            <a:avLst/>
          </a:prstGeom>
          <a:noFill/>
          <a:ln w="9525">
            <a:noFill/>
            <a:miter lim="800000"/>
            <a:headEnd/>
            <a:tailEnd/>
          </a:ln>
          <a:effectLst/>
        </p:spPr>
        <p:txBody>
          <a:bodyPr wrap="none">
            <a:spAutoFit/>
          </a:bodyPr>
          <a:lstStyle/>
          <a:p>
            <a:r>
              <a:rPr lang="en-US" dirty="0">
                <a:effectLst>
                  <a:outerShdw blurRad="38100" dist="38100" dir="2700000" algn="tl">
                    <a:srgbClr val="C0C0C0"/>
                  </a:outerShdw>
                </a:effectLst>
              </a:rPr>
              <a:t>Standards</a:t>
            </a:r>
          </a:p>
          <a:p>
            <a:r>
              <a:rPr lang="en-US" dirty="0">
                <a:effectLst>
                  <a:outerShdw blurRad="38100" dist="38100" dir="2700000" algn="tl">
                    <a:srgbClr val="C0C0C0"/>
                  </a:outerShdw>
                </a:effectLst>
              </a:rPr>
              <a:t>&amp; Models</a:t>
            </a:r>
            <a:endParaRPr lang="en-CA" dirty="0">
              <a:effectLst>
                <a:outerShdw blurRad="38100" dist="38100" dir="2700000" algn="tl">
                  <a:srgbClr val="C0C0C0"/>
                </a:outerShdw>
              </a:effectLst>
            </a:endParaRPr>
          </a:p>
        </p:txBody>
      </p:sp>
      <p:sp>
        <p:nvSpPr>
          <p:cNvPr id="1873927" name="Rectangle 7"/>
          <p:cNvSpPr>
            <a:spLocks noChangeArrowheads="1"/>
          </p:cNvSpPr>
          <p:nvPr/>
        </p:nvSpPr>
        <p:spPr bwMode="auto">
          <a:xfrm>
            <a:off x="6523038" y="2638425"/>
            <a:ext cx="2013693" cy="830997"/>
          </a:xfrm>
          <a:prstGeom prst="rect">
            <a:avLst/>
          </a:prstGeom>
          <a:noFill/>
          <a:ln w="9525">
            <a:noFill/>
            <a:miter lim="800000"/>
            <a:headEnd/>
            <a:tailEnd/>
          </a:ln>
          <a:effectLst/>
        </p:spPr>
        <p:txBody>
          <a:bodyPr wrap="none">
            <a:spAutoFit/>
          </a:bodyPr>
          <a:lstStyle/>
          <a:p>
            <a:r>
              <a:rPr lang="en-US" dirty="0">
                <a:effectLst>
                  <a:outerShdw blurRad="38100" dist="38100" dir="2700000" algn="tl">
                    <a:srgbClr val="C0C0C0"/>
                  </a:outerShdw>
                </a:effectLst>
              </a:rPr>
              <a:t>Assessment</a:t>
            </a:r>
          </a:p>
          <a:p>
            <a:r>
              <a:rPr lang="en-US" dirty="0">
                <a:effectLst>
                  <a:outerShdw blurRad="38100" dist="38100" dir="2700000" algn="tl">
                    <a:srgbClr val="C0C0C0"/>
                  </a:outerShdw>
                </a:effectLst>
              </a:rPr>
              <a:t>techniques</a:t>
            </a:r>
            <a:endParaRPr lang="en-CA" dirty="0">
              <a:effectLst>
                <a:outerShdw blurRad="38100" dist="38100" dir="2700000" algn="tl">
                  <a:srgbClr val="C0C0C0"/>
                </a:outerShdw>
              </a:effectLst>
            </a:endParaRPr>
          </a:p>
        </p:txBody>
      </p:sp>
      <p:sp>
        <p:nvSpPr>
          <p:cNvPr id="1873928" name="Rectangle 8"/>
          <p:cNvSpPr>
            <a:spLocks noChangeArrowheads="1"/>
          </p:cNvSpPr>
          <p:nvPr/>
        </p:nvSpPr>
        <p:spPr bwMode="auto">
          <a:xfrm>
            <a:off x="6650310" y="3879453"/>
            <a:ext cx="1784463" cy="707886"/>
          </a:xfrm>
          <a:prstGeom prst="rect">
            <a:avLst/>
          </a:prstGeom>
          <a:noFill/>
          <a:ln w="9525">
            <a:noFill/>
            <a:miter lim="800000"/>
            <a:headEnd/>
            <a:tailEnd/>
          </a:ln>
          <a:effectLst/>
        </p:spPr>
        <p:txBody>
          <a:bodyPr wrap="none">
            <a:spAutoFit/>
          </a:bodyPr>
          <a:lstStyle/>
          <a:p>
            <a:r>
              <a:rPr lang="en-US" sz="2000" dirty="0">
                <a:effectLst>
                  <a:outerShdw blurRad="38100" dist="38100" dir="2700000" algn="tl">
                    <a:srgbClr val="C0C0C0"/>
                  </a:outerShdw>
                </a:effectLst>
              </a:rPr>
              <a:t>Pre-release</a:t>
            </a:r>
          </a:p>
          <a:p>
            <a:r>
              <a:rPr lang="en-US" sz="2000" dirty="0">
                <a:effectLst>
                  <a:outerShdw blurRad="38100" dist="38100" dir="2700000" algn="tl">
                    <a:srgbClr val="C0C0C0"/>
                  </a:outerShdw>
                </a:effectLst>
              </a:rPr>
              <a:t>Post-release</a:t>
            </a:r>
            <a:endParaRPr lang="en-CA" sz="2000" dirty="0">
              <a:effectLst>
                <a:outerShdw blurRad="38100" dist="38100" dir="2700000" algn="tl">
                  <a:srgbClr val="C0C0C0"/>
                </a:outerShdw>
              </a:effectLst>
            </a:endParaRPr>
          </a:p>
        </p:txBody>
      </p:sp>
      <p:sp>
        <p:nvSpPr>
          <p:cNvPr id="1873929" name="Line 9"/>
          <p:cNvSpPr>
            <a:spLocks noChangeShapeType="1"/>
          </p:cNvSpPr>
          <p:nvPr/>
        </p:nvSpPr>
        <p:spPr bwMode="auto">
          <a:xfrm flipH="1">
            <a:off x="4716015" y="2206625"/>
            <a:ext cx="648147" cy="430287"/>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2" name="Line 12"/>
          <p:cNvSpPr>
            <a:spLocks noChangeShapeType="1"/>
          </p:cNvSpPr>
          <p:nvPr/>
        </p:nvSpPr>
        <p:spPr bwMode="auto">
          <a:xfrm>
            <a:off x="5364163" y="2206625"/>
            <a:ext cx="1584325" cy="503238"/>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3" name="Line 13"/>
          <p:cNvSpPr>
            <a:spLocks noChangeShapeType="1"/>
          </p:cNvSpPr>
          <p:nvPr/>
        </p:nvSpPr>
        <p:spPr bwMode="auto">
          <a:xfrm>
            <a:off x="7452320" y="3501008"/>
            <a:ext cx="0" cy="360362"/>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4" name="Line 14"/>
          <p:cNvSpPr>
            <a:spLocks noChangeShapeType="1"/>
          </p:cNvSpPr>
          <p:nvPr/>
        </p:nvSpPr>
        <p:spPr bwMode="auto">
          <a:xfrm flipH="1">
            <a:off x="2051050" y="2206625"/>
            <a:ext cx="3313113" cy="503238"/>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5" name="Rectangle 15"/>
          <p:cNvSpPr>
            <a:spLocks noChangeArrowheads="1"/>
          </p:cNvSpPr>
          <p:nvPr/>
        </p:nvSpPr>
        <p:spPr bwMode="auto">
          <a:xfrm>
            <a:off x="1115616" y="2638425"/>
            <a:ext cx="2113079" cy="461665"/>
          </a:xfrm>
          <a:prstGeom prst="rect">
            <a:avLst/>
          </a:prstGeom>
          <a:noFill/>
          <a:ln w="9525">
            <a:noFill/>
            <a:miter lim="800000"/>
            <a:headEnd/>
            <a:tailEnd/>
          </a:ln>
          <a:effectLst/>
        </p:spPr>
        <p:txBody>
          <a:bodyPr wrap="none">
            <a:spAutoFit/>
          </a:bodyPr>
          <a:lstStyle/>
          <a:p>
            <a:r>
              <a:rPr lang="en-US" dirty="0">
                <a:effectLst>
                  <a:outerShdw blurRad="38100" dist="38100" dir="2700000" algn="tl">
                    <a:srgbClr val="C0C0C0"/>
                  </a:outerShdw>
                </a:effectLst>
              </a:rPr>
              <a:t>Size &amp; Effort</a:t>
            </a:r>
            <a:endParaRPr lang="en-CA" dirty="0">
              <a:effectLst>
                <a:outerShdw blurRad="38100" dist="38100" dir="2700000" algn="tl">
                  <a:srgbClr val="C0C0C0"/>
                </a:outerShdw>
              </a:effectLst>
            </a:endParaRPr>
          </a:p>
        </p:txBody>
      </p:sp>
      <p:sp>
        <p:nvSpPr>
          <p:cNvPr id="1873937" name="Line 17"/>
          <p:cNvSpPr>
            <a:spLocks noChangeShapeType="1"/>
          </p:cNvSpPr>
          <p:nvPr/>
        </p:nvSpPr>
        <p:spPr bwMode="auto">
          <a:xfrm>
            <a:off x="4788024" y="3460938"/>
            <a:ext cx="0" cy="474663"/>
          </a:xfrm>
          <a:prstGeom prst="line">
            <a:avLst/>
          </a:prstGeom>
          <a:noFill/>
          <a:ln w="9525">
            <a:solidFill>
              <a:schemeClr val="tx1"/>
            </a:solidFill>
            <a:miter lim="800000"/>
            <a:headEnd/>
            <a:tailEnd type="triangle" w="med" len="med"/>
          </a:ln>
          <a:effectLst/>
        </p:spPr>
        <p:txBody>
          <a:bodyPr wrap="none"/>
          <a:lstStyle/>
          <a:p>
            <a:endParaRPr lang="en-CA"/>
          </a:p>
        </p:txBody>
      </p:sp>
      <p:sp>
        <p:nvSpPr>
          <p:cNvPr id="1873938" name="Rectangle 18"/>
          <p:cNvSpPr>
            <a:spLocks noChangeArrowheads="1"/>
          </p:cNvSpPr>
          <p:nvPr/>
        </p:nvSpPr>
        <p:spPr bwMode="auto">
          <a:xfrm>
            <a:off x="827088" y="3514725"/>
            <a:ext cx="1893467" cy="1015663"/>
          </a:xfrm>
          <a:prstGeom prst="rect">
            <a:avLst/>
          </a:prstGeom>
          <a:noFill/>
          <a:ln w="9525">
            <a:noFill/>
            <a:miter lim="800000"/>
            <a:headEnd/>
            <a:tailEnd/>
          </a:ln>
          <a:effectLst/>
        </p:spPr>
        <p:txBody>
          <a:bodyPr wrap="none">
            <a:spAutoFit/>
          </a:bodyPr>
          <a:lstStyle/>
          <a:p>
            <a:r>
              <a:rPr lang="en-CA" sz="2000" dirty="0">
                <a:effectLst>
                  <a:outerShdw blurRad="38100" dist="38100" dir="2700000" algn="tl">
                    <a:srgbClr val="C0C0C0"/>
                  </a:outerShdw>
                </a:effectLst>
              </a:rPr>
              <a:t>Predict size</a:t>
            </a:r>
          </a:p>
          <a:p>
            <a:r>
              <a:rPr lang="en-CA" sz="2000" dirty="0">
                <a:effectLst>
                  <a:outerShdw blurRad="38100" dist="38100" dir="2700000" algn="tl">
                    <a:srgbClr val="C0C0C0"/>
                  </a:outerShdw>
                </a:effectLst>
              </a:rPr>
              <a:t>Predict effort</a:t>
            </a:r>
          </a:p>
          <a:p>
            <a:r>
              <a:rPr lang="en-CA" sz="2000" dirty="0">
                <a:effectLst>
                  <a:outerShdw blurRad="38100" dist="38100" dir="2700000" algn="tl">
                    <a:srgbClr val="C0C0C0"/>
                  </a:outerShdw>
                </a:effectLst>
              </a:rPr>
              <a:t>Predict time</a:t>
            </a:r>
          </a:p>
        </p:txBody>
      </p:sp>
      <p:sp>
        <p:nvSpPr>
          <p:cNvPr id="1873939" name="Line 19"/>
          <p:cNvSpPr>
            <a:spLocks noChangeShapeType="1"/>
          </p:cNvSpPr>
          <p:nvPr/>
        </p:nvSpPr>
        <p:spPr bwMode="auto">
          <a:xfrm flipH="1">
            <a:off x="1619250" y="3105150"/>
            <a:ext cx="360363" cy="360363"/>
          </a:xfrm>
          <a:prstGeom prst="line">
            <a:avLst/>
          </a:prstGeom>
          <a:noFill/>
          <a:ln w="9525">
            <a:solidFill>
              <a:schemeClr val="tx1"/>
            </a:solidFill>
            <a:miter lim="800000"/>
            <a:headEnd/>
            <a:tailEnd type="triangle" w="med" len="med"/>
          </a:ln>
          <a:effectLst/>
        </p:spPr>
        <p:txBody>
          <a:bodyPr wrap="none"/>
          <a:lstStyle/>
          <a:p>
            <a:endParaRPr lang="en-CA"/>
          </a:p>
        </p:txBody>
      </p:sp>
    </p:spTree>
    <p:extLst>
      <p:ext uri="{BB962C8B-B14F-4D97-AF65-F5344CB8AC3E}">
        <p14:creationId xmlns:p14="http://schemas.microsoft.com/office/powerpoint/2010/main" val="3396005750"/>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4A841C27-1897-4E28-9E2C-7AB9F7E89241}" type="slidenum">
              <a:rPr lang="ja-JP" altLang="en-US"/>
              <a:pPr/>
              <a:t>37</a:t>
            </a:fld>
            <a:endParaRPr lang="en-US" altLang="ja-JP"/>
          </a:p>
        </p:txBody>
      </p:sp>
      <p:sp>
        <p:nvSpPr>
          <p:cNvPr id="1549314" name="Rectangle 2"/>
          <p:cNvSpPr>
            <a:spLocks noGrp="1" noChangeArrowheads="1"/>
          </p:cNvSpPr>
          <p:nvPr>
            <p:ph type="title"/>
          </p:nvPr>
        </p:nvSpPr>
        <p:spPr/>
        <p:txBody>
          <a:bodyPr/>
          <a:lstStyle/>
          <a:p>
            <a:r>
              <a:rPr lang="en-US" altLang="ja-JP">
                <a:ea typeface="ＭＳ Ｐゴシック" charset="-128"/>
              </a:rPr>
              <a:t>Definition: Service</a:t>
            </a:r>
            <a:endParaRPr lang="en-US">
              <a:ea typeface="ＭＳ Ｐゴシック" charset="-128"/>
            </a:endParaRPr>
          </a:p>
        </p:txBody>
      </p:sp>
      <p:sp>
        <p:nvSpPr>
          <p:cNvPr id="1549315" name="Rectangle 3"/>
          <p:cNvSpPr>
            <a:spLocks noGrp="1" noChangeArrowheads="1"/>
          </p:cNvSpPr>
          <p:nvPr>
            <p:ph type="body" idx="1"/>
          </p:nvPr>
        </p:nvSpPr>
        <p:spPr/>
        <p:txBody>
          <a:bodyPr/>
          <a:lstStyle/>
          <a:p>
            <a:pPr>
              <a:lnSpc>
                <a:spcPct val="80000"/>
              </a:lnSpc>
            </a:pPr>
            <a:r>
              <a:rPr lang="en-CA" sz="2800"/>
              <a:t>The service delivered by a system is its behaviour as it is perceived by its users; a user is another system (physical, human) that interacts with the former at the service interface. </a:t>
            </a:r>
          </a:p>
          <a:p>
            <a:pPr>
              <a:lnSpc>
                <a:spcPct val="80000"/>
              </a:lnSpc>
            </a:pPr>
            <a:r>
              <a:rPr lang="en-CA" sz="2800"/>
              <a:t>The function of a system is what the system is intended to do, and is described by the functional specification. </a:t>
            </a:r>
          </a:p>
          <a:p>
            <a:pPr>
              <a:lnSpc>
                <a:spcPct val="80000"/>
              </a:lnSpc>
            </a:pPr>
            <a:r>
              <a:rPr lang="en-CA" sz="2800"/>
              <a:t>Correct service is delivered when the service implements the system function. </a:t>
            </a:r>
          </a:p>
          <a:p>
            <a:pPr>
              <a:lnSpc>
                <a:spcPct val="80000"/>
              </a:lnSpc>
            </a:pPr>
            <a:r>
              <a:rPr lang="en-CA" sz="2800"/>
              <a:t>The delivery of incorrect service is a system outage. </a:t>
            </a:r>
          </a:p>
          <a:p>
            <a:pPr>
              <a:lnSpc>
                <a:spcPct val="80000"/>
              </a:lnSpc>
            </a:pPr>
            <a:r>
              <a:rPr lang="en-CA" sz="2800"/>
              <a:t>A transition from incorrect service to correct service is service restoration. </a:t>
            </a:r>
          </a:p>
        </p:txBody>
      </p:sp>
    </p:spTree>
    <p:extLst>
      <p:ext uri="{BB962C8B-B14F-4D97-AF65-F5344CB8AC3E}">
        <p14:creationId xmlns:p14="http://schemas.microsoft.com/office/powerpoint/2010/main" val="1262306159"/>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r>
              <a:rPr lang="ja-JP" altLang="en-US"/>
              <a:t>far@ucalgary.ca</a:t>
            </a:r>
            <a:endParaRPr lang="en-US" altLang="ja-JP"/>
          </a:p>
        </p:txBody>
      </p:sp>
      <p:sp>
        <p:nvSpPr>
          <p:cNvPr id="12" name="Slide Number Placeholder 5"/>
          <p:cNvSpPr>
            <a:spLocks noGrp="1"/>
          </p:cNvSpPr>
          <p:nvPr>
            <p:ph type="sldNum" sz="quarter" idx="12"/>
          </p:nvPr>
        </p:nvSpPr>
        <p:spPr/>
        <p:txBody>
          <a:bodyPr/>
          <a:lstStyle/>
          <a:p>
            <a:fld id="{C095ECF0-7754-42FD-99D2-F3CEEF41FA9A}" type="slidenum">
              <a:rPr lang="ja-JP" altLang="en-US"/>
              <a:pPr/>
              <a:t>38</a:t>
            </a:fld>
            <a:endParaRPr lang="en-US" altLang="ja-JP"/>
          </a:p>
        </p:txBody>
      </p:sp>
      <p:sp>
        <p:nvSpPr>
          <p:cNvPr id="1551362" name="Rectangle 2"/>
          <p:cNvSpPr>
            <a:spLocks noGrp="1" noChangeArrowheads="1"/>
          </p:cNvSpPr>
          <p:nvPr>
            <p:ph type="title"/>
          </p:nvPr>
        </p:nvSpPr>
        <p:spPr/>
        <p:txBody>
          <a:bodyPr/>
          <a:lstStyle/>
          <a:p>
            <a:r>
              <a:rPr lang="en-US" altLang="ja-JP" dirty="0">
                <a:ea typeface="ＭＳ Ｐゴシック" charset="-128"/>
              </a:rPr>
              <a:t>Dependability: Threats</a:t>
            </a:r>
          </a:p>
        </p:txBody>
      </p:sp>
      <p:sp>
        <p:nvSpPr>
          <p:cNvPr id="1551363" name="Rectangle 3"/>
          <p:cNvSpPr>
            <a:spLocks noGrp="1" noChangeArrowheads="1"/>
          </p:cNvSpPr>
          <p:nvPr>
            <p:ph type="body" idx="1"/>
          </p:nvPr>
        </p:nvSpPr>
        <p:spPr>
          <a:xfrm>
            <a:off x="609600" y="3048000"/>
            <a:ext cx="8229600" cy="2819400"/>
          </a:xfrm>
        </p:spPr>
        <p:txBody>
          <a:bodyPr/>
          <a:lstStyle/>
          <a:p>
            <a:pPr>
              <a:lnSpc>
                <a:spcPct val="90000"/>
              </a:lnSpc>
            </a:pPr>
            <a:r>
              <a:rPr lang="en-US" altLang="ja-JP" sz="2800">
                <a:ea typeface="ＭＳ Ｐゴシック" charset="-128"/>
              </a:rPr>
              <a:t>An </a:t>
            </a:r>
            <a:r>
              <a:rPr lang="en-US" altLang="ja-JP" sz="2800">
                <a:solidFill>
                  <a:srgbClr val="800000"/>
                </a:solidFill>
                <a:ea typeface="ＭＳ Ｐゴシック" charset="-128"/>
              </a:rPr>
              <a:t>error</a:t>
            </a:r>
            <a:r>
              <a:rPr lang="en-US" altLang="ja-JP" sz="2800">
                <a:ea typeface="ＭＳ Ｐゴシック" charset="-128"/>
              </a:rPr>
              <a:t> is a human action that results in software containing a fault. </a:t>
            </a:r>
          </a:p>
          <a:p>
            <a:pPr>
              <a:lnSpc>
                <a:spcPct val="90000"/>
              </a:lnSpc>
            </a:pPr>
            <a:r>
              <a:rPr lang="en-US" altLang="ja-JP" sz="2800">
                <a:ea typeface="ＭＳ Ｐゴシック" charset="-128"/>
              </a:rPr>
              <a:t>A </a:t>
            </a:r>
            <a:r>
              <a:rPr lang="en-US" altLang="ja-JP" sz="2800">
                <a:solidFill>
                  <a:srgbClr val="800000"/>
                </a:solidFill>
                <a:ea typeface="ＭＳ Ｐゴシック" charset="-128"/>
              </a:rPr>
              <a:t>fault</a:t>
            </a:r>
            <a:r>
              <a:rPr lang="en-US" altLang="ja-JP" sz="2800">
                <a:ea typeface="ＭＳ Ｐゴシック" charset="-128"/>
              </a:rPr>
              <a:t> (bug) is a cause for either a failure of the program or an internal error (e.g., an incorrect state, incorrect timing). </a:t>
            </a:r>
            <a:r>
              <a:rPr lang="en-US" altLang="ja-JP" sz="2800">
                <a:solidFill>
                  <a:schemeClr val="hlink"/>
                </a:solidFill>
                <a:ea typeface="ＭＳ Ｐゴシック" charset="-128"/>
              </a:rPr>
              <a:t>It must be detected and removed.</a:t>
            </a:r>
          </a:p>
          <a:p>
            <a:pPr>
              <a:lnSpc>
                <a:spcPct val="90000"/>
              </a:lnSpc>
            </a:pPr>
            <a:r>
              <a:rPr lang="en-US" altLang="ja-JP" sz="2800">
                <a:ea typeface="ＭＳ Ｐゴシック" charset="-128"/>
              </a:rPr>
              <a:t>Among the 3 factors only </a:t>
            </a:r>
            <a:r>
              <a:rPr lang="en-US" altLang="ja-JP" sz="2800">
                <a:solidFill>
                  <a:srgbClr val="800000"/>
                </a:solidFill>
                <a:ea typeface="ＭＳ Ｐゴシック" charset="-128"/>
              </a:rPr>
              <a:t>failure</a:t>
            </a:r>
            <a:r>
              <a:rPr lang="en-US" altLang="ja-JP" sz="2800">
                <a:ea typeface="ＭＳ Ｐゴシック" charset="-128"/>
              </a:rPr>
              <a:t> is observable.</a:t>
            </a:r>
          </a:p>
        </p:txBody>
      </p:sp>
      <p:grpSp>
        <p:nvGrpSpPr>
          <p:cNvPr id="1551364" name="Group 4"/>
          <p:cNvGrpSpPr>
            <a:grpSpLocks/>
          </p:cNvGrpSpPr>
          <p:nvPr/>
        </p:nvGrpSpPr>
        <p:grpSpPr bwMode="auto">
          <a:xfrm>
            <a:off x="990600" y="1905000"/>
            <a:ext cx="6934200" cy="762000"/>
            <a:chOff x="624" y="1296"/>
            <a:chExt cx="4368" cy="480"/>
          </a:xfrm>
        </p:grpSpPr>
        <p:sp>
          <p:nvSpPr>
            <p:cNvPr id="1551365" name="Oval 5"/>
            <p:cNvSpPr>
              <a:spLocks noChangeArrowheads="1"/>
            </p:cNvSpPr>
            <p:nvPr/>
          </p:nvSpPr>
          <p:spPr bwMode="auto">
            <a:xfrm>
              <a:off x="624" y="1296"/>
              <a:ext cx="912" cy="480"/>
            </a:xfrm>
            <a:prstGeom prst="ellipse">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ja-JP"/>
                <a:t>Error</a:t>
              </a:r>
            </a:p>
          </p:txBody>
        </p:sp>
        <p:sp>
          <p:nvSpPr>
            <p:cNvPr id="1551366" name="AutoShape 6"/>
            <p:cNvSpPr>
              <a:spLocks noChangeArrowheads="1"/>
            </p:cNvSpPr>
            <p:nvPr/>
          </p:nvSpPr>
          <p:spPr bwMode="auto">
            <a:xfrm>
              <a:off x="1632" y="1296"/>
              <a:ext cx="672" cy="480"/>
            </a:xfrm>
            <a:prstGeom prst="rightArrow">
              <a:avLst>
                <a:gd name="adj1" fmla="val 50000"/>
                <a:gd name="adj2" fmla="val 35000"/>
              </a:avLst>
            </a:prstGeom>
            <a:solidFill>
              <a:schemeClr val="accent2"/>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ja-JP"/>
                <a:t>cause</a:t>
              </a:r>
            </a:p>
          </p:txBody>
        </p:sp>
        <p:sp>
          <p:nvSpPr>
            <p:cNvPr id="1551367" name="Oval 7"/>
            <p:cNvSpPr>
              <a:spLocks noChangeArrowheads="1"/>
            </p:cNvSpPr>
            <p:nvPr/>
          </p:nvSpPr>
          <p:spPr bwMode="auto">
            <a:xfrm>
              <a:off x="2352" y="1296"/>
              <a:ext cx="912" cy="480"/>
            </a:xfrm>
            <a:prstGeom prst="ellipse">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ja-JP"/>
                <a:t>Fault</a:t>
              </a:r>
            </a:p>
          </p:txBody>
        </p:sp>
        <p:sp>
          <p:nvSpPr>
            <p:cNvPr id="1551368" name="AutoShape 8"/>
            <p:cNvSpPr>
              <a:spLocks noChangeArrowheads="1"/>
            </p:cNvSpPr>
            <p:nvPr/>
          </p:nvSpPr>
          <p:spPr bwMode="auto">
            <a:xfrm>
              <a:off x="3360" y="1296"/>
              <a:ext cx="672" cy="480"/>
            </a:xfrm>
            <a:prstGeom prst="rightArrow">
              <a:avLst>
                <a:gd name="adj1" fmla="val 50000"/>
                <a:gd name="adj2" fmla="val 35000"/>
              </a:avLst>
            </a:prstGeom>
            <a:solidFill>
              <a:schemeClr val="accent2"/>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ja-JP"/>
                <a:t>cause</a:t>
              </a:r>
            </a:p>
          </p:txBody>
        </p:sp>
        <p:sp>
          <p:nvSpPr>
            <p:cNvPr id="1551369" name="Oval 9"/>
            <p:cNvSpPr>
              <a:spLocks noChangeArrowheads="1"/>
            </p:cNvSpPr>
            <p:nvPr/>
          </p:nvSpPr>
          <p:spPr bwMode="auto">
            <a:xfrm>
              <a:off x="4080" y="1296"/>
              <a:ext cx="912" cy="480"/>
            </a:xfrm>
            <a:prstGeom prst="ellipse">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en-US" altLang="ja-JP"/>
                <a:t>Failure</a:t>
              </a:r>
            </a:p>
          </p:txBody>
        </p:sp>
      </p:grpSp>
    </p:spTree>
    <p:extLst>
      <p:ext uri="{BB962C8B-B14F-4D97-AF65-F5344CB8AC3E}">
        <p14:creationId xmlns:p14="http://schemas.microsoft.com/office/powerpoint/2010/main" val="336680404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551364"/>
                                        </p:tgtEl>
                                        <p:attrNameLst>
                                          <p:attrName>style.visibility</p:attrName>
                                        </p:attrNameLst>
                                      </p:cBhvr>
                                      <p:to>
                                        <p:strVal val="visible"/>
                                      </p:to>
                                    </p:set>
                                    <p:animEffect transition="in" filter="blinds(vertical)">
                                      <p:cBhvr>
                                        <p:cTn id="7" dur="2000"/>
                                        <p:tgtEl>
                                          <p:spTgt spid="15513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51363">
                                            <p:txEl>
                                              <p:pRg st="0" end="0"/>
                                            </p:txEl>
                                          </p:spTgt>
                                        </p:tgtEl>
                                        <p:attrNameLst>
                                          <p:attrName>style.visibility</p:attrName>
                                        </p:attrNameLst>
                                      </p:cBhvr>
                                      <p:to>
                                        <p:strVal val="visible"/>
                                      </p:to>
                                    </p:set>
                                    <p:anim calcmode="lin" valueType="num">
                                      <p:cBhvr additive="base">
                                        <p:cTn id="12" dur="500" fill="hold"/>
                                        <p:tgtEl>
                                          <p:spTgt spid="155136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51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551363">
                                            <p:txEl>
                                              <p:pRg st="1" end="1"/>
                                            </p:txEl>
                                          </p:spTgt>
                                        </p:tgtEl>
                                        <p:attrNameLst>
                                          <p:attrName>style.visibility</p:attrName>
                                        </p:attrNameLst>
                                      </p:cBhvr>
                                      <p:to>
                                        <p:strVal val="visible"/>
                                      </p:to>
                                    </p:set>
                                    <p:anim calcmode="lin" valueType="num">
                                      <p:cBhvr additive="base">
                                        <p:cTn id="18" dur="500" fill="hold"/>
                                        <p:tgtEl>
                                          <p:spTgt spid="1551363">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551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551363">
                                            <p:txEl>
                                              <p:pRg st="2" end="2"/>
                                            </p:txEl>
                                          </p:spTgt>
                                        </p:tgtEl>
                                        <p:attrNameLst>
                                          <p:attrName>style.visibility</p:attrName>
                                        </p:attrNameLst>
                                      </p:cBhvr>
                                      <p:to>
                                        <p:strVal val="visible"/>
                                      </p:to>
                                    </p:set>
                                    <p:anim calcmode="lin" valueType="num">
                                      <p:cBhvr additive="base">
                                        <p:cTn id="24" dur="500" fill="hold"/>
                                        <p:tgtEl>
                                          <p:spTgt spid="155136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55136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136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21CC2F28-AA19-4529-8216-023FE9328A2E}" type="slidenum">
              <a:rPr lang="ja-JP" altLang="en-US"/>
              <a:pPr/>
              <a:t>39</a:t>
            </a:fld>
            <a:endParaRPr lang="en-US" altLang="ja-JP"/>
          </a:p>
        </p:txBody>
      </p:sp>
      <p:sp>
        <p:nvSpPr>
          <p:cNvPr id="1839106" name="Rectangle 2"/>
          <p:cNvSpPr>
            <a:spLocks noGrp="1" noChangeArrowheads="1"/>
          </p:cNvSpPr>
          <p:nvPr>
            <p:ph type="title"/>
          </p:nvPr>
        </p:nvSpPr>
        <p:spPr/>
        <p:txBody>
          <a:bodyPr/>
          <a:lstStyle/>
          <a:p>
            <a:r>
              <a:rPr lang="en-US" altLang="ja-JP">
                <a:ea typeface="ＭＳ Ｐゴシック" charset="-128"/>
              </a:rPr>
              <a:t>Definition: Failure</a:t>
            </a:r>
            <a:endParaRPr lang="ja-JP" altLang="en-US">
              <a:ea typeface="ＭＳ Ｐゴシック" charset="-128"/>
            </a:endParaRPr>
          </a:p>
        </p:txBody>
      </p:sp>
      <p:sp>
        <p:nvSpPr>
          <p:cNvPr id="1839107" name="Rectangle 3"/>
          <p:cNvSpPr>
            <a:spLocks noGrp="1" noChangeArrowheads="1"/>
          </p:cNvSpPr>
          <p:nvPr>
            <p:ph type="body" idx="1"/>
          </p:nvPr>
        </p:nvSpPr>
        <p:spPr>
          <a:xfrm>
            <a:off x="762000" y="1600200"/>
            <a:ext cx="8077200" cy="4637088"/>
          </a:xfrm>
        </p:spPr>
        <p:txBody>
          <a:bodyPr/>
          <a:lstStyle/>
          <a:p>
            <a:pPr>
              <a:lnSpc>
                <a:spcPct val="80000"/>
              </a:lnSpc>
            </a:pPr>
            <a:r>
              <a:rPr lang="en-US" altLang="ja-JP" sz="2400" b="1" dirty="0">
                <a:solidFill>
                  <a:srgbClr val="008000"/>
                </a:solidFill>
                <a:effectLst>
                  <a:outerShdw blurRad="38100" dist="38100" dir="2700000" algn="tl">
                    <a:srgbClr val="C0C0C0"/>
                  </a:outerShdw>
                </a:effectLst>
                <a:ea typeface="ＭＳ Ｐゴシック" charset="-128"/>
              </a:rPr>
              <a:t>Failure: </a:t>
            </a:r>
          </a:p>
          <a:p>
            <a:pPr lvl="1">
              <a:lnSpc>
                <a:spcPct val="80000"/>
              </a:lnSpc>
            </a:pPr>
            <a:r>
              <a:rPr lang="en-CA" sz="2000" dirty="0"/>
              <a:t>A system failure is an event that occurs when the delivered service deviates from correct service. A failure is thus a transition from correct service to incorrect service, i.e., to not implementing the system function. </a:t>
            </a:r>
          </a:p>
          <a:p>
            <a:pPr lvl="1">
              <a:lnSpc>
                <a:spcPct val="90000"/>
              </a:lnSpc>
            </a:pPr>
            <a:r>
              <a:rPr lang="en-US" altLang="ja-JP" sz="2000" dirty="0">
                <a:ea typeface="ＭＳ Ｐゴシック" charset="-128"/>
              </a:rPr>
              <a:t>Any departure of system behavior in execution from user needs. A failure is caused by a fault and the cause of a fault is usually a human error.</a:t>
            </a:r>
          </a:p>
          <a:p>
            <a:pPr>
              <a:lnSpc>
                <a:spcPct val="80000"/>
              </a:lnSpc>
            </a:pPr>
            <a:r>
              <a:rPr lang="en-US" altLang="ja-JP" sz="2400" b="1" dirty="0">
                <a:solidFill>
                  <a:srgbClr val="008000"/>
                </a:solidFill>
                <a:effectLst>
                  <a:outerShdw blurRad="38100" dist="38100" dir="2700000" algn="tl">
                    <a:srgbClr val="C0C0C0"/>
                  </a:outerShdw>
                </a:effectLst>
                <a:ea typeface="ＭＳ Ｐゴシック" charset="-128"/>
              </a:rPr>
              <a:t>Failure Mode: </a:t>
            </a:r>
          </a:p>
          <a:p>
            <a:pPr lvl="1">
              <a:lnSpc>
                <a:spcPct val="90000"/>
              </a:lnSpc>
            </a:pPr>
            <a:r>
              <a:rPr lang="en-US" altLang="ja-JP" sz="2000" dirty="0">
                <a:ea typeface="ＭＳ Ｐゴシック" charset="-128"/>
              </a:rPr>
              <a:t>The manner in which a fault occurs, i.e., the way in which the element faults.</a:t>
            </a:r>
          </a:p>
          <a:p>
            <a:pPr>
              <a:lnSpc>
                <a:spcPct val="80000"/>
              </a:lnSpc>
            </a:pPr>
            <a:r>
              <a:rPr lang="en-US" altLang="ja-JP" sz="2400" b="1" dirty="0">
                <a:solidFill>
                  <a:srgbClr val="008000"/>
                </a:solidFill>
                <a:effectLst>
                  <a:outerShdw blurRad="38100" dist="38100" dir="2700000" algn="tl">
                    <a:srgbClr val="C0C0C0"/>
                  </a:outerShdw>
                </a:effectLst>
                <a:ea typeface="ＭＳ Ｐゴシック" charset="-128"/>
              </a:rPr>
              <a:t>Failure Effect: </a:t>
            </a:r>
          </a:p>
          <a:p>
            <a:pPr lvl="1">
              <a:lnSpc>
                <a:spcPct val="90000"/>
              </a:lnSpc>
            </a:pPr>
            <a:r>
              <a:rPr lang="en-US" altLang="ja-JP" sz="2000" dirty="0">
                <a:ea typeface="ＭＳ Ｐゴシック" charset="-128"/>
              </a:rPr>
              <a:t>The consequence(s) of a failure mode on an operation, function, status of a system/process/activity/environment. The undesirable outcome of a fault of a system element in a particular mode.  </a:t>
            </a:r>
            <a:r>
              <a:rPr lang="en-US" altLang="ja-JP" sz="2000" b="1" dirty="0">
                <a:solidFill>
                  <a:srgbClr val="008000"/>
                </a:solidFill>
                <a:ea typeface="ＭＳ Ｐゴシック" charset="-128"/>
                <a:sym typeface="Wingdings" pitchFamily="2" charset="2"/>
              </a:rPr>
              <a:t> associated Risk</a:t>
            </a:r>
            <a:endParaRPr lang="en-US" altLang="ja-JP" sz="2000" b="1" dirty="0">
              <a:solidFill>
                <a:srgbClr val="008000"/>
              </a:solidFill>
              <a:ea typeface="ＭＳ Ｐゴシック" charset="-128"/>
            </a:endParaRPr>
          </a:p>
        </p:txBody>
      </p:sp>
    </p:spTree>
    <p:extLst>
      <p:ext uri="{BB962C8B-B14F-4D97-AF65-F5344CB8AC3E}">
        <p14:creationId xmlns:p14="http://schemas.microsoft.com/office/powerpoint/2010/main" val="766187971"/>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ja-JP" altLang="en-US"/>
              <a:t>far@ucalgary.ca</a:t>
            </a:r>
            <a:endParaRPr lang="en-US" altLang="ja-JP"/>
          </a:p>
        </p:txBody>
      </p:sp>
      <p:sp>
        <p:nvSpPr>
          <p:cNvPr id="7" name="Slide Number Placeholder 5"/>
          <p:cNvSpPr>
            <a:spLocks noGrp="1"/>
          </p:cNvSpPr>
          <p:nvPr>
            <p:ph type="sldNum" sz="quarter" idx="12"/>
          </p:nvPr>
        </p:nvSpPr>
        <p:spPr/>
        <p:txBody>
          <a:bodyPr/>
          <a:lstStyle/>
          <a:p>
            <a:fld id="{A737B254-A360-4A8F-8283-F14A417394A7}" type="slidenum">
              <a:rPr lang="ja-JP" altLang="en-US"/>
              <a:pPr/>
              <a:t>4</a:t>
            </a:fld>
            <a:endParaRPr lang="en-US" altLang="ja-JP"/>
          </a:p>
        </p:txBody>
      </p:sp>
      <p:sp>
        <p:nvSpPr>
          <p:cNvPr id="526338" name="Rectangle 2"/>
          <p:cNvSpPr>
            <a:spLocks noGrp="1" noChangeArrowheads="1"/>
          </p:cNvSpPr>
          <p:nvPr>
            <p:ph type="title"/>
          </p:nvPr>
        </p:nvSpPr>
        <p:spPr/>
        <p:txBody>
          <a:bodyPr/>
          <a:lstStyle/>
          <a:p>
            <a:r>
              <a:rPr lang="en-US" altLang="ja-JP">
                <a:ea typeface="ＭＳ Ｐゴシック" charset="-128"/>
              </a:rPr>
              <a:t>Contents</a:t>
            </a:r>
          </a:p>
        </p:txBody>
      </p:sp>
      <p:pic>
        <p:nvPicPr>
          <p:cNvPr id="1880066" name="Picture 2"/>
          <p:cNvPicPr>
            <a:picLocks noChangeAspect="1" noChangeArrowheads="1"/>
          </p:cNvPicPr>
          <p:nvPr/>
        </p:nvPicPr>
        <p:blipFill>
          <a:blip r:embed="rId3" cstate="print"/>
          <a:srcRect/>
          <a:stretch>
            <a:fillRect/>
          </a:stretch>
        </p:blipFill>
        <p:spPr bwMode="auto">
          <a:xfrm>
            <a:off x="4548037" y="1541043"/>
            <a:ext cx="3007915" cy="2000264"/>
          </a:xfrm>
          <a:prstGeom prst="rect">
            <a:avLst/>
          </a:prstGeom>
          <a:ln>
            <a:noFill/>
          </a:ln>
          <a:effectLst>
            <a:outerShdw blurRad="190500" algn="tl" rotWithShape="0">
              <a:srgbClr val="000000">
                <a:alpha val="70000"/>
              </a:srgbClr>
            </a:outerShdw>
          </a:effectLst>
        </p:spPr>
      </p:pic>
      <p:sp>
        <p:nvSpPr>
          <p:cNvPr id="9" name="Rectangle 3"/>
          <p:cNvSpPr txBox="1">
            <a:spLocks noChangeArrowheads="1"/>
          </p:cNvSpPr>
          <p:nvPr/>
        </p:nvSpPr>
        <p:spPr bwMode="auto">
          <a:xfrm>
            <a:off x="1046163" y="1539894"/>
            <a:ext cx="3525837"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990000"/>
              </a:buClr>
              <a:buSzPct val="60000"/>
              <a:buFont typeface="Wingdings" pitchFamily="2" charset="2"/>
              <a:buNone/>
              <a:tabLst/>
              <a:defRPr/>
            </a:pPr>
            <a:r>
              <a:rPr kumimoji="1" lang="en-US" altLang="ja-JP" sz="28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ＭＳ Ｐゴシック" charset="-128"/>
                <a:cs typeface="+mn-cs"/>
              </a:rPr>
              <a:t>Shorter version:</a:t>
            </a:r>
          </a:p>
          <a:p>
            <a:pPr marL="342900" marR="0" lvl="0" indent="-342900" algn="l" defTabSz="914400" rtl="0" eaLnBrk="1" fontAlgn="base" latinLnBrk="0" hangingPunct="1">
              <a:lnSpc>
                <a:spcPct val="100000"/>
              </a:lnSpc>
              <a:spcBef>
                <a:spcPct val="20000"/>
              </a:spcBef>
              <a:spcAft>
                <a:spcPct val="0"/>
              </a:spcAft>
              <a:buClr>
                <a:srgbClr val="990000"/>
              </a:buClr>
              <a:buSzPct val="60000"/>
              <a:buFont typeface="Wingdings 3" pitchFamily="18" charset="2"/>
              <a:buChar char="u"/>
              <a:tabLst/>
              <a:defRPr/>
            </a:pPr>
            <a:r>
              <a:rPr kumimoji="1"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ＭＳ Ｐゴシック" charset="-128"/>
                <a:cs typeface="+mn-cs"/>
              </a:rPr>
              <a:t>How to avoid these?</a:t>
            </a:r>
            <a:endParaRPr kumimoji="1" lang="ja-JP" altLang="en-US" sz="24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ＭＳ Ｐゴシック" charset="-128"/>
              <a:cs typeface="+mn-cs"/>
            </a:endParaRPr>
          </a:p>
        </p:txBody>
      </p:sp>
      <p:pic>
        <p:nvPicPr>
          <p:cNvPr id="1880069" name="Picture 5"/>
          <p:cNvPicPr>
            <a:picLocks noChangeAspect="1" noChangeArrowheads="1"/>
          </p:cNvPicPr>
          <p:nvPr/>
        </p:nvPicPr>
        <p:blipFill>
          <a:blip r:embed="rId4" cstate="print"/>
          <a:srcRect/>
          <a:stretch>
            <a:fillRect/>
          </a:stretch>
        </p:blipFill>
        <p:spPr bwMode="auto">
          <a:xfrm>
            <a:off x="983438" y="2643182"/>
            <a:ext cx="2613974" cy="19379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80070" name="Picture 6"/>
          <p:cNvPicPr>
            <a:picLocks noChangeAspect="1" noChangeArrowheads="1"/>
          </p:cNvPicPr>
          <p:nvPr/>
        </p:nvPicPr>
        <p:blipFill>
          <a:blip r:embed="rId5" cstate="print"/>
          <a:srcRect/>
          <a:stretch>
            <a:fillRect/>
          </a:stretch>
        </p:blipFill>
        <p:spPr bwMode="auto">
          <a:xfrm>
            <a:off x="4661773" y="5547748"/>
            <a:ext cx="2438400" cy="88582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80068" name="Picture 4"/>
          <p:cNvPicPr>
            <a:picLocks noChangeAspect="1" noChangeArrowheads="1"/>
          </p:cNvPicPr>
          <p:nvPr/>
        </p:nvPicPr>
        <p:blipFill rotWithShape="1">
          <a:blip r:embed="rId6" cstate="print"/>
          <a:srcRect b="22162"/>
          <a:stretch/>
        </p:blipFill>
        <p:spPr bwMode="auto">
          <a:xfrm>
            <a:off x="4146707" y="3677851"/>
            <a:ext cx="3412693" cy="1840142"/>
          </a:xfrm>
          <a:prstGeom prst="rect">
            <a:avLst/>
          </a:prstGeom>
          <a:noFill/>
          <a:ln w="9525">
            <a:noFill/>
            <a:miter lim="800000"/>
            <a:headEnd/>
            <a:tailEnd/>
          </a:ln>
        </p:spPr>
      </p:pic>
      <p:pic>
        <p:nvPicPr>
          <p:cNvPr id="2007042" name="Picture 2" descr="T:\temp\tumblr_llcq87kfYZ1qkocafo1_4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4013" y="2269102"/>
            <a:ext cx="1289897" cy="17171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8" cstate="print"/>
          <a:srcRect l="5224" t="3767" r="5224" b="8904"/>
          <a:stretch>
            <a:fillRect/>
          </a:stretch>
        </p:blipFill>
        <p:spPr bwMode="auto">
          <a:xfrm>
            <a:off x="1543077" y="4695810"/>
            <a:ext cx="2020811" cy="171769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ja-JP" altLang="en-US"/>
              <a:t>far@ucalgary.ca</a:t>
            </a:r>
            <a:endParaRPr lang="en-US" altLang="ja-JP"/>
          </a:p>
        </p:txBody>
      </p:sp>
      <p:sp>
        <p:nvSpPr>
          <p:cNvPr id="8" name="Slide Number Placeholder 5"/>
          <p:cNvSpPr>
            <a:spLocks noGrp="1"/>
          </p:cNvSpPr>
          <p:nvPr>
            <p:ph type="sldNum" sz="quarter" idx="12"/>
          </p:nvPr>
        </p:nvSpPr>
        <p:spPr/>
        <p:txBody>
          <a:bodyPr/>
          <a:lstStyle/>
          <a:p>
            <a:fld id="{0C5DFF45-2B8B-4926-A4B2-AA5F738F1A80}" type="slidenum">
              <a:rPr lang="ja-JP" altLang="en-US"/>
              <a:pPr/>
              <a:t>40</a:t>
            </a:fld>
            <a:endParaRPr lang="en-US" altLang="ja-JP"/>
          </a:p>
        </p:txBody>
      </p:sp>
      <p:sp>
        <p:nvSpPr>
          <p:cNvPr id="1864706" name="Rectangle 2"/>
          <p:cNvSpPr>
            <a:spLocks noGrp="1" noChangeArrowheads="1"/>
          </p:cNvSpPr>
          <p:nvPr>
            <p:ph type="title"/>
          </p:nvPr>
        </p:nvSpPr>
        <p:spPr/>
        <p:txBody>
          <a:bodyPr/>
          <a:lstStyle/>
          <a:p>
            <a:r>
              <a:rPr lang="en-US" altLang="ja-JP">
                <a:ea typeface="ＭＳ Ｐゴシック" charset="-128"/>
              </a:rPr>
              <a:t>Failure Intensity &amp; Density</a:t>
            </a:r>
            <a:endParaRPr lang="ja-JP" altLang="en-US">
              <a:ea typeface="ＭＳ Ｐゴシック" charset="-128"/>
            </a:endParaRPr>
          </a:p>
        </p:txBody>
      </p:sp>
      <p:sp>
        <p:nvSpPr>
          <p:cNvPr id="1864707" name="Rectangle 3"/>
          <p:cNvSpPr>
            <a:spLocks noGrp="1" noChangeArrowheads="1"/>
          </p:cNvSpPr>
          <p:nvPr>
            <p:ph type="body" idx="1"/>
          </p:nvPr>
        </p:nvSpPr>
        <p:spPr>
          <a:xfrm>
            <a:off x="762000" y="1600200"/>
            <a:ext cx="8077200" cy="4637088"/>
          </a:xfrm>
        </p:spPr>
        <p:txBody>
          <a:bodyPr/>
          <a:lstStyle/>
          <a:p>
            <a:r>
              <a:rPr lang="en-US" altLang="ja-JP" sz="2800" b="1">
                <a:solidFill>
                  <a:srgbClr val="008000"/>
                </a:solidFill>
                <a:effectLst>
                  <a:outerShdw blurRad="38100" dist="38100" dir="2700000" algn="tl">
                    <a:srgbClr val="C0C0C0"/>
                  </a:outerShdw>
                </a:effectLst>
                <a:ea typeface="ＭＳ Ｐゴシック" charset="-128"/>
              </a:rPr>
              <a:t>Failure Intensity (failure rate):</a:t>
            </a:r>
            <a:r>
              <a:rPr lang="en-US" altLang="ja-JP" sz="2800">
                <a:ea typeface="ＭＳ Ｐゴシック" charset="-128"/>
              </a:rPr>
              <a:t> the rate failures are happening, i.e., number of failures per natural or time unit. Failure intensity is way of expressing system reliability, e.g., 5 failures per hour; 2 failures per 1000 transactions. </a:t>
            </a:r>
          </a:p>
          <a:p>
            <a:pPr>
              <a:buFont typeface="Wingdings" pitchFamily="2" charset="2"/>
              <a:buNone/>
            </a:pPr>
            <a:endParaRPr lang="en-US" altLang="ja-JP" sz="2800">
              <a:ea typeface="ＭＳ Ｐゴシック" charset="-128"/>
            </a:endParaRPr>
          </a:p>
          <a:p>
            <a:pPr>
              <a:lnSpc>
                <a:spcPct val="80000"/>
              </a:lnSpc>
            </a:pPr>
            <a:r>
              <a:rPr lang="en-US" altLang="ja-JP" sz="2800" b="1">
                <a:solidFill>
                  <a:srgbClr val="008000"/>
                </a:solidFill>
                <a:effectLst>
                  <a:outerShdw blurRad="38100" dist="38100" dir="2700000" algn="tl">
                    <a:srgbClr val="C0C0C0"/>
                  </a:outerShdw>
                </a:effectLst>
                <a:ea typeface="ＭＳ Ｐゴシック" charset="-128"/>
              </a:rPr>
              <a:t>Failure Density:</a:t>
            </a:r>
            <a:r>
              <a:rPr lang="en-US" altLang="ja-JP" sz="2800">
                <a:ea typeface="ＭＳ Ｐゴシック" charset="-128"/>
              </a:rPr>
              <a:t> failure per KLOC (or per FP) of developed code, e.g., 1 failure per KLOC, 0.2 failure per FP, etc.</a:t>
            </a:r>
          </a:p>
        </p:txBody>
      </p:sp>
      <p:sp>
        <p:nvSpPr>
          <p:cNvPr id="1864708" name="AutoShape 4"/>
          <p:cNvSpPr>
            <a:spLocks noChangeArrowheads="1"/>
          </p:cNvSpPr>
          <p:nvPr/>
        </p:nvSpPr>
        <p:spPr bwMode="auto">
          <a:xfrm>
            <a:off x="5148263" y="3429000"/>
            <a:ext cx="2087562" cy="647700"/>
          </a:xfrm>
          <a:prstGeom prst="wedgeRoundRectCallout">
            <a:avLst>
              <a:gd name="adj1" fmla="val -86653"/>
              <a:gd name="adj2" fmla="val -43630"/>
              <a:gd name="adj3" fmla="val 16667"/>
            </a:avLst>
          </a:prstGeom>
          <a:ln>
            <a:solidFill>
              <a:srgbClr val="FF0000"/>
            </a:solidFill>
            <a:headEnd/>
            <a:tailEnd/>
          </a:ln>
        </p:spPr>
        <p:style>
          <a:lnRef idx="0">
            <a:schemeClr val="accent2"/>
          </a:lnRef>
          <a:fillRef idx="3">
            <a:schemeClr val="accent2"/>
          </a:fillRef>
          <a:effectRef idx="3">
            <a:schemeClr val="accent2"/>
          </a:effectRef>
          <a:fontRef idx="minor">
            <a:schemeClr val="lt1"/>
          </a:fontRef>
        </p:style>
        <p:txBody>
          <a:bodyPr/>
          <a:lstStyle/>
          <a:p>
            <a:pPr algn="ctr"/>
            <a:r>
              <a:rPr lang="en-CA" sz="1800">
                <a:solidFill>
                  <a:srgbClr val="800000"/>
                </a:solidFill>
              </a:rPr>
              <a:t>For system </a:t>
            </a:r>
          </a:p>
          <a:p>
            <a:pPr algn="ctr"/>
            <a:r>
              <a:rPr lang="en-CA" sz="1800">
                <a:solidFill>
                  <a:srgbClr val="800000"/>
                </a:solidFill>
              </a:rPr>
              <a:t>end users</a:t>
            </a:r>
          </a:p>
        </p:txBody>
      </p:sp>
      <p:sp>
        <p:nvSpPr>
          <p:cNvPr id="1864709" name="AutoShape 5"/>
          <p:cNvSpPr>
            <a:spLocks noChangeArrowheads="1"/>
          </p:cNvSpPr>
          <p:nvPr/>
        </p:nvSpPr>
        <p:spPr bwMode="auto">
          <a:xfrm>
            <a:off x="5148263" y="5229225"/>
            <a:ext cx="2087562" cy="647700"/>
          </a:xfrm>
          <a:prstGeom prst="wedgeRoundRectCallout">
            <a:avLst>
              <a:gd name="adj1" fmla="val -86653"/>
              <a:gd name="adj2" fmla="val -43630"/>
              <a:gd name="adj3" fmla="val 16667"/>
            </a:avLst>
          </a:prstGeom>
          <a:ln>
            <a:solidFill>
              <a:srgbClr val="FF0000"/>
            </a:solidFill>
            <a:headEnd/>
            <a:tailEnd/>
          </a:ln>
        </p:spPr>
        <p:style>
          <a:lnRef idx="0">
            <a:schemeClr val="accent2"/>
          </a:lnRef>
          <a:fillRef idx="3">
            <a:schemeClr val="accent2"/>
          </a:fillRef>
          <a:effectRef idx="3">
            <a:schemeClr val="accent2"/>
          </a:effectRef>
          <a:fontRef idx="minor">
            <a:schemeClr val="lt1"/>
          </a:fontRef>
        </p:style>
        <p:txBody>
          <a:bodyPr/>
          <a:lstStyle/>
          <a:p>
            <a:pPr algn="ctr"/>
            <a:r>
              <a:rPr lang="en-CA" sz="1800">
                <a:solidFill>
                  <a:srgbClr val="800000"/>
                </a:solidFill>
              </a:rPr>
              <a:t>For system developers</a:t>
            </a:r>
          </a:p>
        </p:txBody>
      </p:sp>
    </p:spTree>
    <p:extLst>
      <p:ext uri="{BB962C8B-B14F-4D97-AF65-F5344CB8AC3E}">
        <p14:creationId xmlns:p14="http://schemas.microsoft.com/office/powerpoint/2010/main" val="33127359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64708"/>
                                        </p:tgtEl>
                                        <p:attrNameLst>
                                          <p:attrName>style.visibility</p:attrName>
                                        </p:attrNameLst>
                                      </p:cBhvr>
                                      <p:to>
                                        <p:strVal val="visible"/>
                                      </p:to>
                                    </p:set>
                                    <p:animEffect transition="in" filter="dissolve">
                                      <p:cBhvr>
                                        <p:cTn id="7" dur="500"/>
                                        <p:tgtEl>
                                          <p:spTgt spid="18647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709"/>
                                        </p:tgtEl>
                                        <p:attrNameLst>
                                          <p:attrName>style.visibility</p:attrName>
                                        </p:attrNameLst>
                                      </p:cBhvr>
                                      <p:to>
                                        <p:strVal val="visible"/>
                                      </p:to>
                                    </p:set>
                                    <p:animEffect transition="in" filter="dissolve">
                                      <p:cBhvr>
                                        <p:cTn id="12" dur="500"/>
                                        <p:tgtEl>
                                          <p:spTgt spid="186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4708" grpId="0" animBg="1"/>
      <p:bldP spid="186470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6"/>
          <p:cNvSpPr>
            <a:spLocks noGrp="1"/>
          </p:cNvSpPr>
          <p:nvPr>
            <p:ph type="ftr" sz="quarter" idx="11"/>
          </p:nvPr>
        </p:nvSpPr>
        <p:spPr/>
        <p:txBody>
          <a:bodyPr/>
          <a:lstStyle/>
          <a:p>
            <a:r>
              <a:rPr lang="ja-JP" altLang="en-US"/>
              <a:t>far@ucalgary.ca</a:t>
            </a:r>
            <a:endParaRPr lang="en-US" altLang="ja-JP"/>
          </a:p>
        </p:txBody>
      </p:sp>
      <p:sp>
        <p:nvSpPr>
          <p:cNvPr id="10" name="Slide Number Placeholder 7"/>
          <p:cNvSpPr>
            <a:spLocks noGrp="1"/>
          </p:cNvSpPr>
          <p:nvPr>
            <p:ph type="sldNum" sz="quarter" idx="12"/>
          </p:nvPr>
        </p:nvSpPr>
        <p:spPr/>
        <p:txBody>
          <a:bodyPr/>
          <a:lstStyle/>
          <a:p>
            <a:fld id="{B3E34D82-6E17-476C-A2BC-F59DE59159A0}" type="slidenum">
              <a:rPr lang="ja-JP" altLang="en-US"/>
              <a:pPr/>
              <a:t>41</a:t>
            </a:fld>
            <a:endParaRPr lang="en-US" altLang="ja-JP"/>
          </a:p>
        </p:txBody>
      </p:sp>
      <p:sp>
        <p:nvSpPr>
          <p:cNvPr id="1879042" name="Rectangle 2"/>
          <p:cNvSpPr>
            <a:spLocks noGrp="1" noChangeArrowheads="1"/>
          </p:cNvSpPr>
          <p:nvPr>
            <p:ph type="title"/>
          </p:nvPr>
        </p:nvSpPr>
        <p:spPr/>
        <p:txBody>
          <a:bodyPr/>
          <a:lstStyle/>
          <a:p>
            <a:r>
              <a:rPr lang="en-CA"/>
              <a:t>Example: Failure Density</a:t>
            </a:r>
          </a:p>
        </p:txBody>
      </p:sp>
      <p:sp>
        <p:nvSpPr>
          <p:cNvPr id="1879043" name="Rectangle 3"/>
          <p:cNvSpPr>
            <a:spLocks noGrp="1" noChangeArrowheads="1"/>
          </p:cNvSpPr>
          <p:nvPr>
            <p:ph type="body" sz="half" idx="1"/>
          </p:nvPr>
        </p:nvSpPr>
        <p:spPr/>
        <p:txBody>
          <a:bodyPr/>
          <a:lstStyle/>
          <a:p>
            <a:r>
              <a:rPr lang="en-CA" sz="2800"/>
              <a:t>In a software system, measuring number of failures lead to identification of 5 modules.</a:t>
            </a:r>
          </a:p>
          <a:p>
            <a:r>
              <a:rPr lang="en-CA" sz="2800"/>
              <a:t>However, measuring failures per KLOC (Failure Density) leads to identification of only one module. </a:t>
            </a:r>
          </a:p>
        </p:txBody>
      </p:sp>
      <p:graphicFrame>
        <p:nvGraphicFramePr>
          <p:cNvPr id="1879044" name="Object 4"/>
          <p:cNvGraphicFramePr>
            <a:graphicFrameLocks noGrp="1" noChangeAspect="1"/>
          </p:cNvGraphicFramePr>
          <p:nvPr>
            <p:ph sz="quarter" idx="2"/>
          </p:nvPr>
        </p:nvGraphicFramePr>
        <p:xfrm>
          <a:off x="5148263" y="1465263"/>
          <a:ext cx="3527425" cy="2519362"/>
        </p:xfrm>
        <a:graphic>
          <a:graphicData uri="http://schemas.openxmlformats.org/presentationml/2006/ole">
            <mc:AlternateContent xmlns:mc="http://schemas.openxmlformats.org/markup-compatibility/2006">
              <mc:Choice xmlns:v="urn:schemas-microsoft-com:vml" Requires="v">
                <p:oleObj spid="_x0000_s2007100" name="Photo Editor Photo" r:id="rId4" imgW="11457143" imgH="8183117" progId="">
                  <p:embed/>
                </p:oleObj>
              </mc:Choice>
              <mc:Fallback>
                <p:oleObj name="Photo Editor Photo" r:id="rId4" imgW="11457143" imgH="818311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465263"/>
                        <a:ext cx="3527425"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9045" name="Object 5"/>
          <p:cNvGraphicFramePr>
            <a:graphicFrameLocks noGrp="1" noChangeAspect="1"/>
          </p:cNvGraphicFramePr>
          <p:nvPr>
            <p:ph sz="quarter" idx="3"/>
          </p:nvPr>
        </p:nvGraphicFramePr>
        <p:xfrm>
          <a:off x="5076825" y="4005263"/>
          <a:ext cx="3667125" cy="2190750"/>
        </p:xfrm>
        <a:graphic>
          <a:graphicData uri="http://schemas.openxmlformats.org/presentationml/2006/ole">
            <mc:AlternateContent xmlns:mc="http://schemas.openxmlformats.org/markup-compatibility/2006">
              <mc:Choice xmlns:v="urn:schemas-microsoft-com:vml" Requires="v">
                <p:oleObj spid="_x0000_s2007101" name="Photo Editor Photo" r:id="rId6" imgW="13108230" imgH="7830643" progId="">
                  <p:embed/>
                </p:oleObj>
              </mc:Choice>
              <mc:Fallback>
                <p:oleObj name="Photo Editor Photo" r:id="rId6" imgW="13108230" imgH="7830643"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4005263"/>
                        <a:ext cx="3667125" cy="219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9046" name="Oval 6"/>
          <p:cNvSpPr>
            <a:spLocks noChangeArrowheads="1"/>
          </p:cNvSpPr>
          <p:nvPr/>
        </p:nvSpPr>
        <p:spPr bwMode="auto">
          <a:xfrm>
            <a:off x="5148263" y="1700213"/>
            <a:ext cx="1223962" cy="1512887"/>
          </a:xfrm>
          <a:prstGeom prst="ellipse">
            <a:avLst/>
          </a:prstGeom>
          <a:noFill/>
          <a:ln w="28575">
            <a:solidFill>
              <a:srgbClr val="FF9900"/>
            </a:solidFill>
            <a:miter lim="800000"/>
            <a:headEnd/>
            <a:tailEnd/>
          </a:ln>
          <a:effectLst/>
        </p:spPr>
        <p:txBody>
          <a:bodyPr wrap="none" anchor="ctr"/>
          <a:lstStyle/>
          <a:p>
            <a:endParaRPr lang="en-CA"/>
          </a:p>
        </p:txBody>
      </p:sp>
      <p:sp>
        <p:nvSpPr>
          <p:cNvPr id="1879047" name="Text Box 7"/>
          <p:cNvSpPr txBox="1">
            <a:spLocks noChangeArrowheads="1"/>
          </p:cNvSpPr>
          <p:nvPr/>
        </p:nvSpPr>
        <p:spPr bwMode="auto">
          <a:xfrm>
            <a:off x="6156325" y="6165850"/>
            <a:ext cx="2519363" cy="274638"/>
          </a:xfrm>
          <a:prstGeom prst="rect">
            <a:avLst/>
          </a:prstGeom>
          <a:noFill/>
          <a:ln w="9525">
            <a:noFill/>
            <a:miter lim="800000"/>
            <a:headEnd/>
            <a:tailEnd/>
          </a:ln>
          <a:effectLst/>
        </p:spPr>
        <p:txBody>
          <a:bodyPr>
            <a:spAutoFit/>
          </a:bodyPr>
          <a:lstStyle/>
          <a:p>
            <a:pPr algn="r">
              <a:spcBef>
                <a:spcPct val="50000"/>
              </a:spcBef>
            </a:pPr>
            <a:r>
              <a:rPr lang="en-US" sz="1200" i="1">
                <a:solidFill>
                  <a:srgbClr val="800000"/>
                </a:solidFill>
                <a:latin typeface="Times New Roman" pitchFamily="18" charset="0"/>
                <a:cs typeface="Times New Roman" pitchFamily="18" charset="0"/>
              </a:rPr>
              <a:t>Example from Fenton’s Book</a:t>
            </a:r>
          </a:p>
        </p:txBody>
      </p:sp>
    </p:spTree>
    <p:extLst>
      <p:ext uri="{BB962C8B-B14F-4D97-AF65-F5344CB8AC3E}">
        <p14:creationId xmlns:p14="http://schemas.microsoft.com/office/powerpoint/2010/main" val="66803481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79046"/>
                                        </p:tgtEl>
                                        <p:attrNameLst>
                                          <p:attrName>style.visibility</p:attrName>
                                        </p:attrNameLst>
                                      </p:cBhvr>
                                      <p:to>
                                        <p:strVal val="visible"/>
                                      </p:to>
                                    </p:set>
                                    <p:animEffect transition="in" filter="dissolve">
                                      <p:cBhvr>
                                        <p:cTn id="7" dur="500"/>
                                        <p:tgtEl>
                                          <p:spTgt spid="18790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79043">
                                            <p:txEl>
                                              <p:pRg st="1" end="1"/>
                                            </p:txEl>
                                          </p:spTgt>
                                        </p:tgtEl>
                                        <p:attrNameLst>
                                          <p:attrName>style.visibility</p:attrName>
                                        </p:attrNameLst>
                                      </p:cBhvr>
                                      <p:to>
                                        <p:strVal val="visible"/>
                                      </p:to>
                                    </p:set>
                                    <p:animEffect transition="in" filter="dissolve">
                                      <p:cBhvr>
                                        <p:cTn id="12" dur="500"/>
                                        <p:tgtEl>
                                          <p:spTgt spid="1879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79045"/>
                                        </p:tgtEl>
                                        <p:attrNameLst>
                                          <p:attrName>style.visibility</p:attrName>
                                        </p:attrNameLst>
                                      </p:cBhvr>
                                      <p:to>
                                        <p:strVal val="visible"/>
                                      </p:to>
                                    </p:set>
                                    <p:animEffect transition="in" filter="dissolve">
                                      <p:cBhvr>
                                        <p:cTn id="17" dur="500"/>
                                        <p:tgtEl>
                                          <p:spTgt spid="1879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904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4E91341A-304D-4CD1-A8DA-438D3B9C030A}" type="slidenum">
              <a:rPr lang="ja-JP" altLang="en-US"/>
              <a:pPr/>
              <a:t>42</a:t>
            </a:fld>
            <a:endParaRPr lang="en-US" altLang="ja-JP"/>
          </a:p>
        </p:txBody>
      </p:sp>
      <p:sp>
        <p:nvSpPr>
          <p:cNvPr id="1926146" name="Rectangle 2"/>
          <p:cNvSpPr>
            <a:spLocks noGrp="1" noChangeArrowheads="1"/>
          </p:cNvSpPr>
          <p:nvPr>
            <p:ph type="title"/>
          </p:nvPr>
        </p:nvSpPr>
        <p:spPr/>
        <p:txBody>
          <a:bodyPr/>
          <a:lstStyle/>
          <a:p>
            <a:r>
              <a:rPr lang="en-CA" dirty="0"/>
              <a:t>Failure Density vs. Inspection Effort </a:t>
            </a:r>
          </a:p>
        </p:txBody>
      </p:sp>
      <p:sp>
        <p:nvSpPr>
          <p:cNvPr id="1926147" name="Rectangle 3"/>
          <p:cNvSpPr>
            <a:spLocks noGrp="1" noChangeArrowheads="1"/>
          </p:cNvSpPr>
          <p:nvPr>
            <p:ph type="body" idx="1"/>
          </p:nvPr>
        </p:nvSpPr>
        <p:spPr/>
        <p:txBody>
          <a:bodyPr/>
          <a:lstStyle/>
          <a:p>
            <a:r>
              <a:rPr lang="en-CA" sz="2800" dirty="0"/>
              <a:t>Is failure density a good metrics for software quality?</a:t>
            </a:r>
          </a:p>
          <a:p>
            <a:r>
              <a:rPr lang="en-CA" sz="2800" dirty="0">
                <a:solidFill>
                  <a:schemeClr val="tx2"/>
                </a:solidFill>
              </a:rPr>
              <a:t>The more bugs found and fixed doesn’t necessarily imply better software quality because the fault injection rate and the effort to fix them may be different.</a:t>
            </a:r>
          </a:p>
        </p:txBody>
      </p:sp>
      <p:graphicFrame>
        <p:nvGraphicFramePr>
          <p:cNvPr id="7" name="Group 4"/>
          <p:cNvGraphicFramePr>
            <a:graphicFrameLocks/>
          </p:cNvGraphicFramePr>
          <p:nvPr/>
        </p:nvGraphicFramePr>
        <p:xfrm>
          <a:off x="4009768" y="4076700"/>
          <a:ext cx="4040188" cy="1889760"/>
        </p:xfrm>
        <a:graphic>
          <a:graphicData uri="http://schemas.openxmlformats.org/drawingml/2006/table">
            <a:tbl>
              <a:tblPr>
                <a:effectLst>
                  <a:outerShdw blurRad="50800" dist="38100" dir="2700000" algn="tl" rotWithShape="0">
                    <a:prstClr val="black">
                      <a:alpha val="40000"/>
                    </a:prstClr>
                  </a:outerShdw>
                </a:effectLst>
              </a:tblPr>
              <a:tblGrid>
                <a:gridCol w="719138">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1322387">
                  <a:extLst>
                    <a:ext uri="{9D8B030D-6E8A-4147-A177-3AD203B41FA5}">
                      <a16:colId xmlns:a16="http://schemas.microsoft.com/office/drawing/2014/main" val="20002"/>
                    </a:ext>
                  </a:extLst>
                </a:gridCol>
                <a:gridCol w="1062038">
                  <a:extLst>
                    <a:ext uri="{9D8B030D-6E8A-4147-A177-3AD203B41FA5}">
                      <a16:colId xmlns:a16="http://schemas.microsoft.com/office/drawing/2014/main" val="20003"/>
                    </a:ext>
                  </a:extLst>
                </a:gridCol>
              </a:tblGrid>
              <a:tr h="180975">
                <a:tc rowSpan="2"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sz="20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cap="flat">
                      <a:noFill/>
                    </a:lnL>
                    <a:lnR w="12700" cap="flat" cmpd="sng" algn="ctr">
                      <a:solidFill>
                        <a:srgbClr val="008000"/>
                      </a:solidFill>
                      <a:prstDash val="solid"/>
                      <a:round/>
                      <a:headEnd type="none" w="med" len="med"/>
                      <a:tailEnd type="none" w="med" len="med"/>
                    </a:lnR>
                    <a:lnT cap="flat">
                      <a:noFill/>
                    </a:lnT>
                    <a:lnB w="12700" cap="flat" cmpd="sng" algn="ctr">
                      <a:solidFill>
                        <a:srgbClr val="008000"/>
                      </a:solidFill>
                      <a:prstDash val="solid"/>
                      <a:round/>
                      <a:headEnd type="none" w="med" len="med"/>
                      <a:tailEnd type="none" w="med" len="med"/>
                    </a:lnB>
                    <a:lnTlToBr>
                      <a:noFill/>
                    </a:lnTlToBr>
                    <a:lnBlToTr>
                      <a:noFill/>
                    </a:lnBlToTr>
                    <a:noFill/>
                  </a:tcPr>
                </a:tc>
                <a:tc rowSpan="2" hMerge="1">
                  <a:txBody>
                    <a:bodyPr/>
                    <a:lstStyle/>
                    <a:p>
                      <a:endParaRPr lang="en-CA"/>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chemeClr val="bg1"/>
                          </a:solidFill>
                          <a:effectLst>
                            <a:outerShdw blurRad="38100" dist="38100" dir="2700000" algn="tl">
                              <a:srgbClr val="000000"/>
                            </a:outerShdw>
                          </a:effectLst>
                          <a:latin typeface="Times New Roman" pitchFamily="18" charset="0"/>
                          <a:cs typeface="Times New Roman" pitchFamily="18" charset="0"/>
                        </a:rPr>
                        <a:t>Inspection Effort</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rgbClr val="008000"/>
                    </a:solidFill>
                  </a:tcPr>
                </a:tc>
                <a:tc hMerge="1">
                  <a:txBody>
                    <a:bodyPr/>
                    <a:lstStyle/>
                    <a:p>
                      <a:endParaRPr lang="en-CA"/>
                    </a:p>
                  </a:txBody>
                  <a:tcPr/>
                </a:tc>
                <a:extLst>
                  <a:ext uri="{0D108BD9-81ED-4DB2-BD59-A6C34878D82A}">
                    <a16:rowId xmlns:a16="http://schemas.microsoft.com/office/drawing/2014/main" val="10000"/>
                  </a:ext>
                </a:extLst>
              </a:tr>
              <a:tr h="180975">
                <a:tc gridSpan="2" vMerge="1">
                  <a:txBody>
                    <a:bodyPr/>
                    <a:lstStyle/>
                    <a:p>
                      <a:endParaRPr lang="en-CA"/>
                    </a:p>
                  </a:txBody>
                  <a:tcPr/>
                </a:tc>
                <a:tc hMerge="1" v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chemeClr val="tx1"/>
                          </a:solidFill>
                          <a:effectLst/>
                          <a:latin typeface="Times New Roman" pitchFamily="18" charset="0"/>
                          <a:cs typeface="Times New Roman" pitchFamily="18" charset="0"/>
                        </a:rPr>
                        <a:t>Higher</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chemeClr val="tx1"/>
                          </a:solidFill>
                          <a:effectLst/>
                          <a:latin typeface="Times New Roman" pitchFamily="18" charset="0"/>
                          <a:cs typeface="Times New Roman" pitchFamily="18" charset="0"/>
                        </a:rPr>
                        <a:t>Lower</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sz="2000" b="0" i="0" u="none" strike="noStrike" cap="none" normalizeH="0" baseline="0">
                        <a:ln>
                          <a:noFill/>
                        </a:ln>
                        <a:solidFill>
                          <a:schemeClr val="bg1"/>
                        </a:solidFill>
                        <a:effectLst>
                          <a:outerShdw blurRad="38100" dist="38100" dir="2700000" algn="tl">
                            <a:srgbClr val="000000"/>
                          </a:outerShdw>
                        </a:effectLst>
                        <a:latin typeface="Times New Roman" pitchFamily="18" charset="0"/>
                        <a:cs typeface="Times New Roman" pitchFamily="18" charset="0"/>
                      </a:endParaRP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rgbClr val="008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chemeClr val="tx1"/>
                          </a:solidFill>
                          <a:effectLst/>
                          <a:latin typeface="Times New Roman" pitchFamily="18" charset="0"/>
                          <a:cs typeface="Times New Roman" pitchFamily="18" charset="0"/>
                        </a:rPr>
                        <a:t>Higher</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rgbClr val="800000"/>
                          </a:solidFill>
                          <a:effectLst/>
                          <a:latin typeface="Times New Roman" pitchFamily="18" charset="0"/>
                          <a:cs typeface="Times New Roman" pitchFamily="18" charset="0"/>
                        </a:rPr>
                        <a:t>Good/ Not bad</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rgbClr val="800000"/>
                          </a:solidFill>
                          <a:effectLst/>
                          <a:latin typeface="Times New Roman" pitchFamily="18" charset="0"/>
                          <a:cs typeface="Times New Roman" pitchFamily="18" charset="0"/>
                        </a:rPr>
                        <a:t>Worst Case</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vMerge="1">
                  <a:txBody>
                    <a:bodyPr/>
                    <a:lstStyle/>
                    <a:p>
                      <a:endParaRPr lang="en-CA"/>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a:ln>
                            <a:noFill/>
                          </a:ln>
                          <a:solidFill>
                            <a:schemeClr val="tx1"/>
                          </a:solidFill>
                          <a:effectLst/>
                          <a:latin typeface="Times New Roman" pitchFamily="18" charset="0"/>
                          <a:cs typeface="Times New Roman" pitchFamily="18" charset="0"/>
                        </a:rPr>
                        <a:t>Lower</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dirty="0">
                          <a:ln>
                            <a:noFill/>
                          </a:ln>
                          <a:solidFill>
                            <a:srgbClr val="800000"/>
                          </a:solidFill>
                          <a:effectLst/>
                          <a:latin typeface="Times New Roman" pitchFamily="18" charset="0"/>
                          <a:cs typeface="Times New Roman" pitchFamily="18" charset="0"/>
                        </a:rPr>
                        <a:t>Best Case</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CA" sz="2000" b="0" i="0" u="none" strike="noStrike" cap="none" normalizeH="0" baseline="0" dirty="0">
                          <a:ln>
                            <a:noFill/>
                          </a:ln>
                          <a:solidFill>
                            <a:srgbClr val="800000"/>
                          </a:solidFill>
                          <a:effectLst/>
                          <a:latin typeface="Times New Roman" pitchFamily="18" charset="0"/>
                          <a:cs typeface="Times New Roman" pitchFamily="18" charset="0"/>
                        </a:rPr>
                        <a:t>Unsure</a:t>
                      </a:r>
                    </a:p>
                  </a:txBody>
                  <a:tcP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Text Box 29"/>
          <p:cNvSpPr txBox="1">
            <a:spLocks noChangeArrowheads="1"/>
          </p:cNvSpPr>
          <p:nvPr/>
        </p:nvSpPr>
        <p:spPr bwMode="auto">
          <a:xfrm flipV="1">
            <a:off x="3929058" y="4881563"/>
            <a:ext cx="861774" cy="1057275"/>
          </a:xfrm>
          <a:prstGeom prst="rect">
            <a:avLst/>
          </a:prstGeom>
          <a:noFill/>
          <a:ln w="9525" algn="ctr">
            <a:noFill/>
            <a:miter lim="800000"/>
            <a:headEnd/>
            <a:tailEnd/>
          </a:ln>
          <a:effectLst/>
        </p:spPr>
        <p:txBody>
          <a:bodyPr vert="eaVert">
            <a:spAutoFit/>
          </a:bodyPr>
          <a:lstStyle/>
          <a:p>
            <a:pPr marL="342900" indent="-342900">
              <a:spcBef>
                <a:spcPct val="20000"/>
              </a:spcBef>
              <a:buClr>
                <a:schemeClr val="folHlink"/>
              </a:buClr>
              <a:buSzPct val="60000"/>
              <a:buFont typeface="Wingdings" pitchFamily="2" charset="2"/>
              <a:buNone/>
            </a:pPr>
            <a:r>
              <a:rPr lang="en-CA" sz="2000" b="0" dirty="0">
                <a:solidFill>
                  <a:schemeClr val="bg1"/>
                </a:solidFill>
                <a:effectLst>
                  <a:outerShdw blurRad="38100" dist="38100" dir="2700000" algn="tl">
                    <a:srgbClr val="C0C0C0"/>
                  </a:outerShdw>
                </a:effectLst>
                <a:latin typeface="Times New Roman" pitchFamily="18" charset="0"/>
                <a:cs typeface="Times New Roman" pitchFamily="18" charset="0"/>
              </a:rPr>
              <a:t>Failure</a:t>
            </a:r>
          </a:p>
          <a:p>
            <a:pPr marL="342900" indent="-342900">
              <a:spcBef>
                <a:spcPct val="20000"/>
              </a:spcBef>
              <a:buClr>
                <a:schemeClr val="folHlink"/>
              </a:buClr>
              <a:buSzPct val="60000"/>
              <a:buFont typeface="Wingdings" pitchFamily="2" charset="2"/>
              <a:buNone/>
            </a:pPr>
            <a:r>
              <a:rPr lang="en-CA" sz="2000" b="0" dirty="0">
                <a:solidFill>
                  <a:schemeClr val="bg1"/>
                </a:solidFill>
                <a:effectLst>
                  <a:outerShdw blurRad="38100" dist="38100" dir="2700000" algn="tl">
                    <a:srgbClr val="C0C0C0"/>
                  </a:outerShdw>
                </a:effectLst>
                <a:latin typeface="Times New Roman" pitchFamily="18" charset="0"/>
                <a:cs typeface="Times New Roman" pitchFamily="18" charset="0"/>
              </a:rPr>
              <a:t>Density</a:t>
            </a:r>
          </a:p>
        </p:txBody>
      </p:sp>
    </p:spTree>
    <p:extLst>
      <p:ext uri="{BB962C8B-B14F-4D97-AF65-F5344CB8AC3E}">
        <p14:creationId xmlns:p14="http://schemas.microsoft.com/office/powerpoint/2010/main" val="373830575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6147">
                                            <p:txEl>
                                              <p:pRg st="0" end="0"/>
                                            </p:txEl>
                                          </p:spTgt>
                                        </p:tgtEl>
                                        <p:attrNameLst>
                                          <p:attrName>style.visibility</p:attrName>
                                        </p:attrNameLst>
                                      </p:cBhvr>
                                      <p:to>
                                        <p:strVal val="visible"/>
                                      </p:to>
                                    </p:set>
                                    <p:animEffect transition="in" filter="dissolve">
                                      <p:cBhvr>
                                        <p:cTn id="7" dur="500"/>
                                        <p:tgtEl>
                                          <p:spTgt spid="192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26147">
                                            <p:txEl>
                                              <p:pRg st="1" end="1"/>
                                            </p:txEl>
                                          </p:spTgt>
                                        </p:tgtEl>
                                        <p:attrNameLst>
                                          <p:attrName>style.visibility</p:attrName>
                                        </p:attrNameLst>
                                      </p:cBhvr>
                                      <p:to>
                                        <p:strVal val="visible"/>
                                      </p:to>
                                    </p:set>
                                    <p:animEffect transition="in" filter="dissolve">
                                      <p:cBhvr>
                                        <p:cTn id="12" dur="500"/>
                                        <p:tgtEl>
                                          <p:spTgt spid="1926147">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147" grpId="0" build="p"/>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ja-JP" altLang="en-US"/>
              <a:t>far@ucalgary.ca</a:t>
            </a:r>
            <a:endParaRPr lang="en-US" altLang="ja-JP"/>
          </a:p>
        </p:txBody>
      </p:sp>
      <p:sp>
        <p:nvSpPr>
          <p:cNvPr id="9" name="Slide Number Placeholder 6"/>
          <p:cNvSpPr>
            <a:spLocks noGrp="1"/>
          </p:cNvSpPr>
          <p:nvPr>
            <p:ph type="sldNum" sz="quarter" idx="12"/>
          </p:nvPr>
        </p:nvSpPr>
        <p:spPr/>
        <p:txBody>
          <a:bodyPr/>
          <a:lstStyle/>
          <a:p>
            <a:fld id="{2C463E6D-AAAA-4C60-A18B-3A7A64C6AB20}" type="slidenum">
              <a:rPr lang="ja-JP" altLang="en-US"/>
              <a:pPr/>
              <a:t>43</a:t>
            </a:fld>
            <a:endParaRPr lang="en-US" altLang="ja-JP"/>
          </a:p>
        </p:txBody>
      </p:sp>
      <p:sp>
        <p:nvSpPr>
          <p:cNvPr id="2498562" name="Rectangle 2"/>
          <p:cNvSpPr>
            <a:spLocks noGrp="1" noChangeArrowheads="1"/>
          </p:cNvSpPr>
          <p:nvPr>
            <p:ph type="title"/>
          </p:nvPr>
        </p:nvSpPr>
        <p:spPr/>
        <p:txBody>
          <a:bodyPr/>
          <a:lstStyle/>
          <a:p>
            <a:r>
              <a:rPr lang="en-US"/>
              <a:t>Testing vs. Inspection</a:t>
            </a:r>
          </a:p>
        </p:txBody>
      </p:sp>
      <p:sp>
        <p:nvSpPr>
          <p:cNvPr id="2498563" name="Text Box 3"/>
          <p:cNvSpPr txBox="1">
            <a:spLocks noChangeArrowheads="1"/>
          </p:cNvSpPr>
          <p:nvPr/>
        </p:nvSpPr>
        <p:spPr bwMode="auto">
          <a:xfrm>
            <a:off x="1219200" y="1447800"/>
            <a:ext cx="7404100" cy="822325"/>
          </a:xfrm>
          <a:prstGeom prst="rect">
            <a:avLst/>
          </a:prstGeom>
          <a:noFill/>
          <a:ln w="12700">
            <a:noFill/>
            <a:miter lim="800000"/>
            <a:headEnd type="none" w="sm" len="sm"/>
            <a:tailEnd type="none" w="sm" len="sm"/>
          </a:ln>
          <a:effectLst/>
        </p:spPr>
        <p:txBody>
          <a:bodyPr wrap="none">
            <a:spAutoFit/>
          </a:bodyPr>
          <a:lstStyle/>
          <a:p>
            <a:pPr eaLnBrk="0" hangingPunct="0"/>
            <a:r>
              <a:rPr kumimoji="0" lang="en-US" b="0">
                <a:latin typeface="Times New Roman" pitchFamily="18" charset="0"/>
              </a:rPr>
              <a:t>Inspections are strict and close examinations conducted on </a:t>
            </a:r>
          </a:p>
          <a:p>
            <a:pPr eaLnBrk="0" hangingPunct="0"/>
            <a:r>
              <a:rPr kumimoji="0" lang="en-US" b="0">
                <a:latin typeface="Times New Roman" pitchFamily="18" charset="0"/>
              </a:rPr>
              <a:t>specifications, design, code, test, and other artifacts.</a:t>
            </a:r>
          </a:p>
        </p:txBody>
      </p:sp>
      <p:sp>
        <p:nvSpPr>
          <p:cNvPr id="2498564" name="Rectangle 4"/>
          <p:cNvSpPr>
            <a:spLocks noGrp="1" noChangeArrowheads="1"/>
          </p:cNvSpPr>
          <p:nvPr>
            <p:ph type="body" sz="half" idx="1"/>
          </p:nvPr>
        </p:nvSpPr>
        <p:spPr>
          <a:xfrm>
            <a:off x="1066800" y="2362200"/>
            <a:ext cx="3810000" cy="1643063"/>
          </a:xfrm>
        </p:spPr>
        <p:txBody>
          <a:bodyPr/>
          <a:lstStyle/>
          <a:p>
            <a:r>
              <a:rPr lang="en-US" sz="2400"/>
              <a:t>Inspections allow for defect detection, prevention, and isolation</a:t>
            </a:r>
          </a:p>
          <a:p>
            <a:r>
              <a:rPr lang="en-US" sz="2400"/>
              <a:t> Start early in life cycle</a:t>
            </a:r>
          </a:p>
          <a:p>
            <a:endParaRPr lang="en-US" sz="3200"/>
          </a:p>
        </p:txBody>
      </p:sp>
      <p:sp>
        <p:nvSpPr>
          <p:cNvPr id="2498565" name="Rectangle 5"/>
          <p:cNvSpPr>
            <a:spLocks noGrp="1" noChangeArrowheads="1"/>
          </p:cNvSpPr>
          <p:nvPr>
            <p:ph type="body" sz="half" idx="2"/>
          </p:nvPr>
        </p:nvSpPr>
        <p:spPr>
          <a:xfrm>
            <a:off x="5029200" y="2362200"/>
            <a:ext cx="3810000" cy="1714500"/>
          </a:xfrm>
        </p:spPr>
        <p:txBody>
          <a:bodyPr/>
          <a:lstStyle/>
          <a:p>
            <a:r>
              <a:rPr lang="en-US" sz="2400"/>
              <a:t>Testing allows for defect detection                          </a:t>
            </a:r>
            <a:br>
              <a:rPr lang="en-US" sz="2400"/>
            </a:br>
            <a:r>
              <a:rPr lang="en-US" sz="2400"/>
              <a:t>    </a:t>
            </a:r>
          </a:p>
          <a:p>
            <a:r>
              <a:rPr lang="en-US" sz="2400"/>
              <a:t> Start later in life cycle</a:t>
            </a:r>
          </a:p>
          <a:p>
            <a:endParaRPr lang="en-US" sz="3200"/>
          </a:p>
        </p:txBody>
      </p:sp>
      <p:sp>
        <p:nvSpPr>
          <p:cNvPr id="2498566" name="Text Box 6"/>
          <p:cNvSpPr txBox="1">
            <a:spLocks noChangeArrowheads="1"/>
          </p:cNvSpPr>
          <p:nvPr/>
        </p:nvSpPr>
        <p:spPr bwMode="auto">
          <a:xfrm>
            <a:off x="354013" y="4344988"/>
            <a:ext cx="7747000" cy="1676400"/>
          </a:xfrm>
          <a:prstGeom prst="rect">
            <a:avLst/>
          </a:prstGeom>
          <a:noFill/>
          <a:ln w="12700">
            <a:noFill/>
            <a:miter lim="800000"/>
            <a:headEnd type="none" w="sm" len="sm"/>
            <a:tailEnd type="none" w="sm" len="sm"/>
          </a:ln>
          <a:effectLst/>
        </p:spPr>
        <p:txBody>
          <a:bodyPr wrap="none">
            <a:spAutoFit/>
          </a:bodyPr>
          <a:lstStyle/>
          <a:p>
            <a:pPr lvl="2" eaLnBrk="0" hangingPunct="0">
              <a:buClr>
                <a:schemeClr val="folHlink"/>
              </a:buClr>
              <a:buSzPct val="75000"/>
              <a:buFont typeface="Monotype Sorts" pitchFamily="2" charset="2"/>
              <a:buChar char="n"/>
            </a:pPr>
            <a:r>
              <a:rPr kumimoji="0" lang="en-US" sz="2000" b="0">
                <a:latin typeface="Times New Roman" pitchFamily="18" charset="0"/>
              </a:rPr>
              <a:t> Inspections are up to 20 times more efficient than testing </a:t>
            </a:r>
          </a:p>
          <a:p>
            <a:pPr lvl="2" eaLnBrk="0" hangingPunct="0">
              <a:buClr>
                <a:schemeClr val="folHlink"/>
              </a:buClr>
              <a:buSzPct val="75000"/>
              <a:buFont typeface="Monotype Sorts" pitchFamily="2" charset="2"/>
              <a:buChar char="n"/>
            </a:pPr>
            <a:r>
              <a:rPr kumimoji="0" lang="en-US" sz="2000" b="0">
                <a:latin typeface="Times New Roman" pitchFamily="18" charset="0"/>
              </a:rPr>
              <a:t> Code reading detects twice as many defects/hour as testing </a:t>
            </a:r>
          </a:p>
          <a:p>
            <a:pPr lvl="2" eaLnBrk="0" hangingPunct="0">
              <a:buClr>
                <a:schemeClr val="folHlink"/>
              </a:buClr>
              <a:buSzPct val="75000"/>
              <a:buFont typeface="Monotype Sorts" pitchFamily="2" charset="2"/>
              <a:buChar char="n"/>
            </a:pPr>
            <a:r>
              <a:rPr kumimoji="0" lang="en-US" sz="2000" b="0">
                <a:latin typeface="Times New Roman" pitchFamily="18" charset="0"/>
              </a:rPr>
              <a:t> 80% of development errors are usually found by inspections </a:t>
            </a:r>
          </a:p>
          <a:p>
            <a:pPr lvl="2" eaLnBrk="0" hangingPunct="0">
              <a:buClr>
                <a:schemeClr val="folHlink"/>
              </a:buClr>
              <a:buSzPct val="75000"/>
              <a:buFont typeface="Monotype Sorts" pitchFamily="2" charset="2"/>
              <a:buChar char="n"/>
            </a:pPr>
            <a:r>
              <a:rPr kumimoji="0" lang="en-US" sz="2000" b="0">
                <a:latin typeface="Times New Roman" pitchFamily="18" charset="0"/>
              </a:rPr>
              <a:t> Inspections resulted in a 10x reduction in cost of finding errors </a:t>
            </a:r>
            <a:endParaRPr kumimoji="0" lang="en-US" b="0">
              <a:latin typeface="Times New Roman" pitchFamily="18" charset="0"/>
            </a:endParaRPr>
          </a:p>
          <a:p>
            <a:pPr eaLnBrk="0" hangingPunct="0"/>
            <a:endParaRPr kumimoji="0" lang="en-US" b="0">
              <a:latin typeface="Times New Roman" pitchFamily="18" charset="0"/>
            </a:endParaRPr>
          </a:p>
        </p:txBody>
      </p:sp>
    </p:spTree>
    <p:extLst>
      <p:ext uri="{BB962C8B-B14F-4D97-AF65-F5344CB8AC3E}">
        <p14:creationId xmlns:p14="http://schemas.microsoft.com/office/powerpoint/2010/main" val="27026490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98564">
                                            <p:txEl>
                                              <p:pRg st="0" end="0"/>
                                            </p:txEl>
                                          </p:spTgt>
                                        </p:tgtEl>
                                        <p:attrNameLst>
                                          <p:attrName>style.visibility</p:attrName>
                                        </p:attrNameLst>
                                      </p:cBhvr>
                                      <p:to>
                                        <p:strVal val="visible"/>
                                      </p:to>
                                    </p:set>
                                    <p:animEffect transition="in" filter="dissolve">
                                      <p:cBhvr>
                                        <p:cTn id="7" dur="500"/>
                                        <p:tgtEl>
                                          <p:spTgt spid="2498564">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498564">
                                            <p:txEl>
                                              <p:pRg st="1" end="1"/>
                                            </p:txEl>
                                          </p:spTgt>
                                        </p:tgtEl>
                                        <p:attrNameLst>
                                          <p:attrName>style.visibility</p:attrName>
                                        </p:attrNameLst>
                                      </p:cBhvr>
                                      <p:to>
                                        <p:strVal val="visible"/>
                                      </p:to>
                                    </p:set>
                                    <p:animEffect transition="in" filter="dissolve">
                                      <p:cBhvr>
                                        <p:cTn id="11" dur="500"/>
                                        <p:tgtEl>
                                          <p:spTgt spid="2498564">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498565">
                                            <p:txEl>
                                              <p:pRg st="0" end="0"/>
                                            </p:txEl>
                                          </p:spTgt>
                                        </p:tgtEl>
                                        <p:attrNameLst>
                                          <p:attrName>style.visibility</p:attrName>
                                        </p:attrNameLst>
                                      </p:cBhvr>
                                      <p:to>
                                        <p:strVal val="visible"/>
                                      </p:to>
                                    </p:set>
                                    <p:animEffect transition="in" filter="dissolve">
                                      <p:cBhvr>
                                        <p:cTn id="15" dur="500"/>
                                        <p:tgtEl>
                                          <p:spTgt spid="2498565">
                                            <p:txEl>
                                              <p:pRg st="0" end="0"/>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498565">
                                            <p:txEl>
                                              <p:pRg st="1" end="1"/>
                                            </p:txEl>
                                          </p:spTgt>
                                        </p:tgtEl>
                                        <p:attrNameLst>
                                          <p:attrName>style.visibility</p:attrName>
                                        </p:attrNameLst>
                                      </p:cBhvr>
                                      <p:to>
                                        <p:strVal val="visible"/>
                                      </p:to>
                                    </p:set>
                                    <p:animEffect transition="in" filter="dissolve">
                                      <p:cBhvr>
                                        <p:cTn id="19" dur="500"/>
                                        <p:tgtEl>
                                          <p:spTgt spid="249856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98566"/>
                                        </p:tgtEl>
                                        <p:attrNameLst>
                                          <p:attrName>style.visibility</p:attrName>
                                        </p:attrNameLst>
                                      </p:cBhvr>
                                      <p:to>
                                        <p:strVal val="visible"/>
                                      </p:to>
                                    </p:set>
                                    <p:anim calcmode="lin" valueType="num">
                                      <p:cBhvr additive="base">
                                        <p:cTn id="24" dur="500" fill="hold"/>
                                        <p:tgtEl>
                                          <p:spTgt spid="2498566"/>
                                        </p:tgtEl>
                                        <p:attrNameLst>
                                          <p:attrName>ppt_x</p:attrName>
                                        </p:attrNameLst>
                                      </p:cBhvr>
                                      <p:tavLst>
                                        <p:tav tm="0">
                                          <p:val>
                                            <p:strVal val="#ppt_x"/>
                                          </p:val>
                                        </p:tav>
                                        <p:tav tm="100000">
                                          <p:val>
                                            <p:strVal val="#ppt_x"/>
                                          </p:val>
                                        </p:tav>
                                      </p:tavLst>
                                    </p:anim>
                                    <p:anim calcmode="lin" valueType="num">
                                      <p:cBhvr additive="base">
                                        <p:cTn id="25" dur="500" fill="hold"/>
                                        <p:tgtEl>
                                          <p:spTgt spid="2498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64" grpId="0" build="p"/>
      <p:bldP spid="2498565" grpId="0" build="p"/>
      <p:bldP spid="24985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18506682-09F3-4C89-99C8-DDF17A6C3CE0}" type="slidenum">
              <a:rPr lang="ja-JP" altLang="en-US"/>
              <a:pPr/>
              <a:t>44</a:t>
            </a:fld>
            <a:endParaRPr lang="en-US" altLang="ja-JP"/>
          </a:p>
        </p:txBody>
      </p:sp>
      <p:sp>
        <p:nvSpPr>
          <p:cNvPr id="2504706" name="Rectangle 2"/>
          <p:cNvSpPr>
            <a:spLocks noGrp="1" noChangeArrowheads="1"/>
          </p:cNvSpPr>
          <p:nvPr>
            <p:ph type="title"/>
          </p:nvPr>
        </p:nvSpPr>
        <p:spPr/>
        <p:txBody>
          <a:bodyPr/>
          <a:lstStyle/>
          <a:p>
            <a:r>
              <a:rPr lang="en-US"/>
              <a:t>Inspections or Testing?</a:t>
            </a:r>
          </a:p>
        </p:txBody>
      </p:sp>
      <p:sp>
        <p:nvSpPr>
          <p:cNvPr id="2504707" name="Rectangle 3"/>
          <p:cNvSpPr>
            <a:spLocks noGrp="1" noChangeArrowheads="1"/>
          </p:cNvSpPr>
          <p:nvPr>
            <p:ph type="body" idx="1"/>
          </p:nvPr>
        </p:nvSpPr>
        <p:spPr/>
        <p:txBody>
          <a:bodyPr/>
          <a:lstStyle/>
          <a:p>
            <a:pPr>
              <a:lnSpc>
                <a:spcPct val="90000"/>
              </a:lnSpc>
              <a:buFont typeface="Wingdings" pitchFamily="2" charset="2"/>
              <a:buNone/>
            </a:pPr>
            <a:r>
              <a:rPr lang="en-CA" b="1" dirty="0">
                <a:solidFill>
                  <a:srgbClr val="008000"/>
                </a:solidFill>
              </a:rPr>
              <a:t>Q.</a:t>
            </a:r>
            <a:r>
              <a:rPr lang="en-CA" b="1" i="1" dirty="0">
                <a:solidFill>
                  <a:srgbClr val="800000"/>
                </a:solidFill>
              </a:rPr>
              <a:t> Can inspection replace testing?</a:t>
            </a:r>
            <a:endParaRPr lang="en-US" b="1" i="1" dirty="0">
              <a:solidFill>
                <a:srgbClr val="800000"/>
              </a:solidFill>
            </a:endParaRPr>
          </a:p>
          <a:p>
            <a:pPr>
              <a:lnSpc>
                <a:spcPct val="90000"/>
              </a:lnSpc>
            </a:pPr>
            <a:r>
              <a:rPr lang="en-US" dirty="0"/>
              <a:t>Basically no. Inspections could replace testing if and only if all information gleaned through testing could be obtained through inspection.  </a:t>
            </a:r>
            <a:r>
              <a:rPr lang="en-US" dirty="0">
                <a:solidFill>
                  <a:srgbClr val="008000"/>
                </a:solidFill>
                <a:sym typeface="Wingdings" pitchFamily="2" charset="2"/>
              </a:rPr>
              <a:t> usually impossible</a:t>
            </a:r>
            <a:endParaRPr lang="en-US" dirty="0">
              <a:solidFill>
                <a:srgbClr val="008000"/>
              </a:solidFill>
            </a:endParaRPr>
          </a:p>
          <a:p>
            <a:pPr>
              <a:lnSpc>
                <a:spcPct val="90000"/>
              </a:lnSpc>
            </a:pPr>
            <a:endParaRPr lang="en-CA" sz="1600" dirty="0"/>
          </a:p>
          <a:p>
            <a:pPr lvl="1">
              <a:lnSpc>
                <a:spcPct val="90000"/>
              </a:lnSpc>
            </a:pPr>
            <a:r>
              <a:rPr lang="en-US" dirty="0"/>
              <a:t>Complex interactions in large systems </a:t>
            </a:r>
          </a:p>
          <a:p>
            <a:pPr lvl="1">
              <a:lnSpc>
                <a:spcPct val="90000"/>
              </a:lnSpc>
            </a:pPr>
            <a:r>
              <a:rPr lang="en-US" dirty="0"/>
              <a:t>Software reliability indicator </a:t>
            </a:r>
          </a:p>
          <a:p>
            <a:pPr lvl="1">
              <a:lnSpc>
                <a:spcPct val="90000"/>
              </a:lnSpc>
            </a:pPr>
            <a:r>
              <a:rPr lang="en-US" dirty="0"/>
              <a:t>Nonfunctional requirements: performance, usability, etc. </a:t>
            </a:r>
          </a:p>
        </p:txBody>
      </p:sp>
    </p:spTree>
    <p:extLst>
      <p:ext uri="{BB962C8B-B14F-4D97-AF65-F5344CB8AC3E}">
        <p14:creationId xmlns:p14="http://schemas.microsoft.com/office/powerpoint/2010/main" val="243847595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04707">
                                            <p:txEl>
                                              <p:pRg st="1" end="1"/>
                                            </p:txEl>
                                          </p:spTgt>
                                        </p:tgtEl>
                                        <p:attrNameLst>
                                          <p:attrName>style.visibility</p:attrName>
                                        </p:attrNameLst>
                                      </p:cBhvr>
                                      <p:to>
                                        <p:strVal val="visible"/>
                                      </p:to>
                                    </p:set>
                                    <p:animEffect transition="in" filter="dissolve">
                                      <p:cBhvr>
                                        <p:cTn id="7" dur="500"/>
                                        <p:tgtEl>
                                          <p:spTgt spid="2504707">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504707">
                                            <p:txEl>
                                              <p:pRg st="3" end="3"/>
                                            </p:txEl>
                                          </p:spTgt>
                                        </p:tgtEl>
                                        <p:attrNameLst>
                                          <p:attrName>style.visibility</p:attrName>
                                        </p:attrNameLst>
                                      </p:cBhvr>
                                      <p:to>
                                        <p:strVal val="visible"/>
                                      </p:to>
                                    </p:set>
                                    <p:animEffect transition="in" filter="dissolve">
                                      <p:cBhvr>
                                        <p:cTn id="10" dur="500"/>
                                        <p:tgtEl>
                                          <p:spTgt spid="2504707">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504707">
                                            <p:txEl>
                                              <p:pRg st="4" end="4"/>
                                            </p:txEl>
                                          </p:spTgt>
                                        </p:tgtEl>
                                        <p:attrNameLst>
                                          <p:attrName>style.visibility</p:attrName>
                                        </p:attrNameLst>
                                      </p:cBhvr>
                                      <p:to>
                                        <p:strVal val="visible"/>
                                      </p:to>
                                    </p:set>
                                    <p:animEffect transition="in" filter="dissolve">
                                      <p:cBhvr>
                                        <p:cTn id="13" dur="500"/>
                                        <p:tgtEl>
                                          <p:spTgt spid="2504707">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504707">
                                            <p:txEl>
                                              <p:pRg st="5" end="5"/>
                                            </p:txEl>
                                          </p:spTgt>
                                        </p:tgtEl>
                                        <p:attrNameLst>
                                          <p:attrName>style.visibility</p:attrName>
                                        </p:attrNameLst>
                                      </p:cBhvr>
                                      <p:to>
                                        <p:strVal val="visible"/>
                                      </p:to>
                                    </p:set>
                                    <p:animEffect transition="in" filter="dissolve">
                                      <p:cBhvr>
                                        <p:cTn id="16" dur="500"/>
                                        <p:tgtEl>
                                          <p:spTgt spid="2504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B297AE9A-D80C-4261-BD78-73B12128F12C}" type="slidenum">
              <a:rPr lang="ja-JP" altLang="en-US"/>
              <a:pPr/>
              <a:t>45</a:t>
            </a:fld>
            <a:endParaRPr lang="en-US" altLang="ja-JP"/>
          </a:p>
        </p:txBody>
      </p:sp>
      <p:sp>
        <p:nvSpPr>
          <p:cNvPr id="1553410" name="Rectangle 2"/>
          <p:cNvSpPr>
            <a:spLocks noGrp="1" noChangeArrowheads="1"/>
          </p:cNvSpPr>
          <p:nvPr>
            <p:ph type="title"/>
          </p:nvPr>
        </p:nvSpPr>
        <p:spPr/>
        <p:txBody>
          <a:bodyPr/>
          <a:lstStyle/>
          <a:p>
            <a:r>
              <a:rPr lang="en-US" altLang="ja-JP">
                <a:ea typeface="ＭＳ Ｐゴシック" charset="-128"/>
              </a:rPr>
              <a:t>Definition: Fault</a:t>
            </a:r>
          </a:p>
        </p:txBody>
      </p:sp>
      <p:sp>
        <p:nvSpPr>
          <p:cNvPr id="1553411" name="Rectangle 3"/>
          <p:cNvSpPr>
            <a:spLocks noGrp="1" noChangeArrowheads="1"/>
          </p:cNvSpPr>
          <p:nvPr>
            <p:ph type="body" idx="1"/>
          </p:nvPr>
        </p:nvSpPr>
        <p:spPr/>
        <p:txBody>
          <a:bodyPr/>
          <a:lstStyle/>
          <a:p>
            <a:pPr>
              <a:lnSpc>
                <a:spcPct val="80000"/>
              </a:lnSpc>
            </a:pPr>
            <a:r>
              <a:rPr lang="en-US" altLang="ja-JP" sz="2800" b="1">
                <a:solidFill>
                  <a:srgbClr val="008000"/>
                </a:solidFill>
                <a:effectLst>
                  <a:outerShdw blurRad="38100" dist="38100" dir="2700000" algn="tl">
                    <a:srgbClr val="C0C0C0"/>
                  </a:outerShdw>
                </a:effectLst>
                <a:ea typeface="ＭＳ Ｐゴシック" charset="-128"/>
              </a:rPr>
              <a:t>Fault:</a:t>
            </a:r>
            <a:r>
              <a:rPr lang="en-US" altLang="ja-JP" sz="2800">
                <a:ea typeface="ＭＳ Ｐゴシック" charset="-128"/>
              </a:rPr>
              <a:t> A fault is a cause for either a failure of the program or an internal error (e.g., an incorrect state, incorrect timing)</a:t>
            </a:r>
          </a:p>
          <a:p>
            <a:pPr lvl="1">
              <a:lnSpc>
                <a:spcPct val="80000"/>
              </a:lnSpc>
            </a:pPr>
            <a:r>
              <a:rPr lang="en-US" altLang="ja-JP" sz="2400">
                <a:ea typeface="ＭＳ Ｐゴシック" charset="-128"/>
              </a:rPr>
              <a:t>A fault must be detected and then removed</a:t>
            </a:r>
          </a:p>
          <a:p>
            <a:pPr lvl="1">
              <a:lnSpc>
                <a:spcPct val="80000"/>
              </a:lnSpc>
            </a:pPr>
            <a:r>
              <a:rPr lang="en-US" altLang="ja-JP" sz="2400">
                <a:ea typeface="ＭＳ Ｐゴシック" charset="-128"/>
              </a:rPr>
              <a:t>Fault can be removed without execution (e.g., code inspection, design review)</a:t>
            </a:r>
          </a:p>
          <a:p>
            <a:pPr lvl="1">
              <a:lnSpc>
                <a:spcPct val="80000"/>
              </a:lnSpc>
            </a:pPr>
            <a:r>
              <a:rPr lang="en-US" altLang="ja-JP" sz="2400">
                <a:ea typeface="ＭＳ Ｐゴシック" charset="-128"/>
              </a:rPr>
              <a:t>Fault removal due to execution depends on the occurrence of associated “failure”. </a:t>
            </a:r>
          </a:p>
          <a:p>
            <a:pPr lvl="1">
              <a:lnSpc>
                <a:spcPct val="80000"/>
              </a:lnSpc>
            </a:pPr>
            <a:r>
              <a:rPr lang="en-US" altLang="ja-JP" sz="2400">
                <a:ea typeface="ＭＳ Ｐゴシック" charset="-128"/>
              </a:rPr>
              <a:t>Occurrence depends on length of execution time and operational profile.</a:t>
            </a:r>
          </a:p>
          <a:p>
            <a:pPr>
              <a:lnSpc>
                <a:spcPct val="80000"/>
              </a:lnSpc>
            </a:pPr>
            <a:r>
              <a:rPr lang="en-US" altLang="ja-JP" sz="2800" b="1">
                <a:solidFill>
                  <a:srgbClr val="008000"/>
                </a:solidFill>
                <a:effectLst>
                  <a:outerShdw blurRad="38100" dist="38100" dir="2700000" algn="tl">
                    <a:srgbClr val="C0C0C0"/>
                  </a:outerShdw>
                </a:effectLst>
                <a:ea typeface="ＭＳ Ｐゴシック" charset="-128"/>
              </a:rPr>
              <a:t>Defect:</a:t>
            </a:r>
            <a:r>
              <a:rPr lang="en-US" altLang="ja-JP" sz="2800">
                <a:ea typeface="ＭＳ Ｐゴシック" charset="-128"/>
              </a:rPr>
              <a:t> refers to either fault (cause) or failure (effect)</a:t>
            </a:r>
          </a:p>
        </p:txBody>
      </p:sp>
    </p:spTree>
    <p:extLst>
      <p:ext uri="{BB962C8B-B14F-4D97-AF65-F5344CB8AC3E}">
        <p14:creationId xmlns:p14="http://schemas.microsoft.com/office/powerpoint/2010/main" val="3746608402"/>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77E6F5BD-350D-4547-8D76-B2378BC7380C}" type="slidenum">
              <a:rPr lang="ja-JP" altLang="en-US"/>
              <a:pPr/>
              <a:t>46</a:t>
            </a:fld>
            <a:endParaRPr lang="en-US" altLang="ja-JP"/>
          </a:p>
        </p:txBody>
      </p:sp>
      <p:sp>
        <p:nvSpPr>
          <p:cNvPr id="1556482" name="Rectangle 2"/>
          <p:cNvSpPr>
            <a:spLocks noGrp="1" noChangeArrowheads="1"/>
          </p:cNvSpPr>
          <p:nvPr>
            <p:ph type="title"/>
          </p:nvPr>
        </p:nvSpPr>
        <p:spPr/>
        <p:txBody>
          <a:bodyPr/>
          <a:lstStyle/>
          <a:p>
            <a:r>
              <a:rPr lang="en-US" altLang="ja-JP">
                <a:ea typeface="ＭＳ Ｐゴシック" charset="-128"/>
              </a:rPr>
              <a:t>Definition: Error</a:t>
            </a:r>
            <a:endParaRPr lang="ja-JP" altLang="en-US">
              <a:ea typeface="ＭＳ Ｐゴシック" charset="-128"/>
            </a:endParaRPr>
          </a:p>
        </p:txBody>
      </p:sp>
      <p:sp>
        <p:nvSpPr>
          <p:cNvPr id="1556483" name="Rectangle 3"/>
          <p:cNvSpPr>
            <a:spLocks noGrp="1" noChangeArrowheads="1"/>
          </p:cNvSpPr>
          <p:nvPr>
            <p:ph type="body" idx="1"/>
          </p:nvPr>
        </p:nvSpPr>
        <p:spPr/>
        <p:txBody>
          <a:bodyPr/>
          <a:lstStyle/>
          <a:p>
            <a:r>
              <a:rPr lang="en-US" altLang="ja-JP">
                <a:ea typeface="ＭＳ Ｐゴシック" charset="-128"/>
              </a:rPr>
              <a:t>Error has two meanings:</a:t>
            </a:r>
          </a:p>
          <a:p>
            <a:pPr lvl="1"/>
            <a:r>
              <a:rPr lang="en-US" altLang="ja-JP">
                <a:ea typeface="ＭＳ Ｐゴシック" charset="-128"/>
              </a:rPr>
              <a:t>A discrepancy between a computed, observed or measured value or condition and the true, specified or theoretically correct value or condition.</a:t>
            </a:r>
          </a:p>
          <a:p>
            <a:pPr lvl="1"/>
            <a:r>
              <a:rPr lang="en-US" altLang="ja-JP">
                <a:ea typeface="ＭＳ Ｐゴシック" charset="-128"/>
              </a:rPr>
              <a:t>A human action that results in software containing a fault.</a:t>
            </a:r>
          </a:p>
          <a:p>
            <a:r>
              <a:rPr lang="en-US" altLang="ja-JP">
                <a:ea typeface="ＭＳ Ｐゴシック" charset="-128"/>
              </a:rPr>
              <a:t>Human errors are the hardest to detect.</a:t>
            </a:r>
          </a:p>
        </p:txBody>
      </p:sp>
    </p:spTree>
    <p:extLst>
      <p:ext uri="{BB962C8B-B14F-4D97-AF65-F5344CB8AC3E}">
        <p14:creationId xmlns:p14="http://schemas.microsoft.com/office/powerpoint/2010/main" val="3601247168"/>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381B9C77-B0CC-410B-8F19-38AFCAEB5D78}" type="slidenum">
              <a:rPr lang="ja-JP" altLang="en-US"/>
              <a:pPr/>
              <a:t>47</a:t>
            </a:fld>
            <a:endParaRPr lang="en-US" altLang="ja-JP"/>
          </a:p>
        </p:txBody>
      </p:sp>
      <p:sp>
        <p:nvSpPr>
          <p:cNvPr id="1557506" name="Rectangle 2"/>
          <p:cNvSpPr>
            <a:spLocks noGrp="1" noChangeArrowheads="1"/>
          </p:cNvSpPr>
          <p:nvPr>
            <p:ph type="title"/>
          </p:nvPr>
        </p:nvSpPr>
        <p:spPr/>
        <p:txBody>
          <a:bodyPr/>
          <a:lstStyle/>
          <a:p>
            <a:r>
              <a:rPr lang="en-US" altLang="ja-JP">
                <a:ea typeface="ＭＳ Ｐゴシック" charset="-128"/>
              </a:rPr>
              <a:t>Dependability: Attributes  /1</a:t>
            </a:r>
            <a:endParaRPr lang="en-US">
              <a:ea typeface="ＭＳ Ｐゴシック" charset="-128"/>
            </a:endParaRPr>
          </a:p>
        </p:txBody>
      </p:sp>
      <p:sp>
        <p:nvSpPr>
          <p:cNvPr id="1557507" name="Rectangle 3"/>
          <p:cNvSpPr>
            <a:spLocks noGrp="1" noChangeArrowheads="1"/>
          </p:cNvSpPr>
          <p:nvPr>
            <p:ph type="body" idx="1"/>
          </p:nvPr>
        </p:nvSpPr>
        <p:spPr/>
        <p:txBody>
          <a:bodyPr/>
          <a:lstStyle/>
          <a:p>
            <a:pPr>
              <a:lnSpc>
                <a:spcPct val="90000"/>
              </a:lnSpc>
            </a:pPr>
            <a:r>
              <a:rPr lang="en-CA" sz="2800" b="1">
                <a:solidFill>
                  <a:srgbClr val="800000"/>
                </a:solidFill>
              </a:rPr>
              <a:t>Availability:</a:t>
            </a:r>
            <a:r>
              <a:rPr lang="en-CA" sz="2800"/>
              <a:t> readiness for correct service</a:t>
            </a:r>
          </a:p>
          <a:p>
            <a:pPr>
              <a:lnSpc>
                <a:spcPct val="90000"/>
              </a:lnSpc>
            </a:pPr>
            <a:r>
              <a:rPr lang="en-CA" sz="2800" b="1">
                <a:solidFill>
                  <a:srgbClr val="800000"/>
                </a:solidFill>
              </a:rPr>
              <a:t>Reliability:</a:t>
            </a:r>
            <a:r>
              <a:rPr lang="en-CA" sz="2800"/>
              <a:t> continuity of correct service</a:t>
            </a:r>
          </a:p>
          <a:p>
            <a:pPr>
              <a:lnSpc>
                <a:spcPct val="90000"/>
              </a:lnSpc>
            </a:pPr>
            <a:r>
              <a:rPr lang="en-CA" sz="2800" b="1">
                <a:solidFill>
                  <a:srgbClr val="800000"/>
                </a:solidFill>
              </a:rPr>
              <a:t>Safety:</a:t>
            </a:r>
            <a:r>
              <a:rPr lang="en-CA" sz="2800"/>
              <a:t> absence of catastrophic consequences on the users and the environment</a:t>
            </a:r>
          </a:p>
          <a:p>
            <a:pPr>
              <a:lnSpc>
                <a:spcPct val="90000"/>
              </a:lnSpc>
            </a:pPr>
            <a:r>
              <a:rPr lang="en-CA" sz="2800" b="1">
                <a:solidFill>
                  <a:srgbClr val="800000"/>
                </a:solidFill>
              </a:rPr>
              <a:t>Confidentiality:</a:t>
            </a:r>
            <a:r>
              <a:rPr lang="en-CA" sz="2800"/>
              <a:t> absence of unauthorized disclosure of information</a:t>
            </a:r>
          </a:p>
          <a:p>
            <a:pPr>
              <a:lnSpc>
                <a:spcPct val="90000"/>
              </a:lnSpc>
            </a:pPr>
            <a:r>
              <a:rPr lang="en-CA" sz="2800" b="1">
                <a:solidFill>
                  <a:srgbClr val="800000"/>
                </a:solidFill>
              </a:rPr>
              <a:t>Integrity:</a:t>
            </a:r>
            <a:r>
              <a:rPr lang="en-CA" sz="2800"/>
              <a:t> absence of improper system state alterations</a:t>
            </a:r>
          </a:p>
          <a:p>
            <a:pPr>
              <a:lnSpc>
                <a:spcPct val="90000"/>
              </a:lnSpc>
            </a:pPr>
            <a:r>
              <a:rPr lang="en-CA" sz="2800" b="1">
                <a:solidFill>
                  <a:srgbClr val="800000"/>
                </a:solidFill>
              </a:rPr>
              <a:t>Maintainability:</a:t>
            </a:r>
            <a:r>
              <a:rPr lang="en-CA" sz="2800"/>
              <a:t> ability to undergo repairs and modifications</a:t>
            </a:r>
            <a:endParaRPr lang="en-US" sz="2800"/>
          </a:p>
        </p:txBody>
      </p:sp>
    </p:spTree>
    <p:extLst>
      <p:ext uri="{BB962C8B-B14F-4D97-AF65-F5344CB8AC3E}">
        <p14:creationId xmlns:p14="http://schemas.microsoft.com/office/powerpoint/2010/main" val="2357662327"/>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C435B062-B9C6-45E7-AF2F-7F5A7805763E}" type="slidenum">
              <a:rPr lang="ja-JP" altLang="en-US"/>
              <a:pPr/>
              <a:t>48</a:t>
            </a:fld>
            <a:endParaRPr lang="en-US" altLang="ja-JP"/>
          </a:p>
        </p:txBody>
      </p:sp>
      <p:sp>
        <p:nvSpPr>
          <p:cNvPr id="1558530" name="Rectangle 2"/>
          <p:cNvSpPr>
            <a:spLocks noGrp="1" noChangeArrowheads="1"/>
          </p:cNvSpPr>
          <p:nvPr>
            <p:ph type="title"/>
          </p:nvPr>
        </p:nvSpPr>
        <p:spPr/>
        <p:txBody>
          <a:bodyPr/>
          <a:lstStyle/>
          <a:p>
            <a:r>
              <a:rPr lang="en-US" altLang="ja-JP">
                <a:ea typeface="ＭＳ Ｐゴシック" charset="-128"/>
              </a:rPr>
              <a:t>Dependability: Attributes  /2</a:t>
            </a:r>
            <a:endParaRPr lang="en-US">
              <a:ea typeface="ＭＳ Ｐゴシック" charset="-128"/>
            </a:endParaRPr>
          </a:p>
        </p:txBody>
      </p:sp>
      <p:sp>
        <p:nvSpPr>
          <p:cNvPr id="1558531" name="Rectangle 3"/>
          <p:cNvSpPr>
            <a:spLocks noGrp="1" noChangeArrowheads="1"/>
          </p:cNvSpPr>
          <p:nvPr>
            <p:ph type="body" idx="1"/>
          </p:nvPr>
        </p:nvSpPr>
        <p:spPr/>
        <p:txBody>
          <a:bodyPr/>
          <a:lstStyle/>
          <a:p>
            <a:pPr>
              <a:lnSpc>
                <a:spcPct val="80000"/>
              </a:lnSpc>
            </a:pPr>
            <a:r>
              <a:rPr lang="en-US" sz="2800"/>
              <a:t>Dependability attributes may be emphasized to a greater or lesser extent depending on the application: availability is always required, whereas reliability, confidentiality,  safety may or may not be required. </a:t>
            </a:r>
          </a:p>
          <a:p>
            <a:pPr>
              <a:lnSpc>
                <a:spcPct val="80000"/>
              </a:lnSpc>
            </a:pPr>
            <a:r>
              <a:rPr lang="en-US" sz="2800"/>
              <a:t>Other dependability attributes can be defined as  combinations or specializations of the six basic attributes. </a:t>
            </a:r>
          </a:p>
          <a:p>
            <a:pPr>
              <a:lnSpc>
                <a:spcPct val="80000"/>
              </a:lnSpc>
            </a:pPr>
            <a:r>
              <a:rPr lang="en-US" sz="2800" b="1">
                <a:solidFill>
                  <a:srgbClr val="008000"/>
                </a:solidFill>
              </a:rPr>
              <a:t>Example:</a:t>
            </a:r>
            <a:r>
              <a:rPr lang="en-US" sz="2800"/>
              <a:t> Security is the concurrent existence of </a:t>
            </a:r>
          </a:p>
          <a:p>
            <a:pPr lvl="1">
              <a:lnSpc>
                <a:spcPct val="80000"/>
              </a:lnSpc>
            </a:pPr>
            <a:r>
              <a:rPr lang="en-US" sz="2400"/>
              <a:t>Availability for authorized users only;</a:t>
            </a:r>
          </a:p>
          <a:p>
            <a:pPr lvl="1">
              <a:lnSpc>
                <a:spcPct val="80000"/>
              </a:lnSpc>
            </a:pPr>
            <a:r>
              <a:rPr lang="en-US" sz="2400"/>
              <a:t>Confidentiality; and </a:t>
            </a:r>
          </a:p>
          <a:p>
            <a:pPr lvl="1">
              <a:lnSpc>
                <a:spcPct val="80000"/>
              </a:lnSpc>
            </a:pPr>
            <a:r>
              <a:rPr lang="en-US" sz="2400"/>
              <a:t>Integrity with improper taken as meaning unauthorized.</a:t>
            </a:r>
          </a:p>
        </p:txBody>
      </p:sp>
    </p:spTree>
    <p:extLst>
      <p:ext uri="{BB962C8B-B14F-4D97-AF65-F5344CB8AC3E}">
        <p14:creationId xmlns:p14="http://schemas.microsoft.com/office/powerpoint/2010/main" val="3957512469"/>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ja-JP" altLang="en-US"/>
              <a:t>far@ucalgary.ca</a:t>
            </a:r>
            <a:endParaRPr lang="en-US" altLang="ja-JP"/>
          </a:p>
        </p:txBody>
      </p:sp>
      <p:sp>
        <p:nvSpPr>
          <p:cNvPr id="8" name="Slide Number Placeholder 5"/>
          <p:cNvSpPr>
            <a:spLocks noGrp="1"/>
          </p:cNvSpPr>
          <p:nvPr>
            <p:ph type="sldNum" sz="quarter" idx="12"/>
          </p:nvPr>
        </p:nvSpPr>
        <p:spPr/>
        <p:txBody>
          <a:bodyPr/>
          <a:lstStyle/>
          <a:p>
            <a:fld id="{E47FE056-DC1F-40FE-A092-370B8A5EDD47}" type="slidenum">
              <a:rPr lang="ja-JP" altLang="en-US"/>
              <a:pPr/>
              <a:t>49</a:t>
            </a:fld>
            <a:endParaRPr lang="en-US" altLang="ja-JP"/>
          </a:p>
        </p:txBody>
      </p:sp>
      <p:sp>
        <p:nvSpPr>
          <p:cNvPr id="1559554" name="Rectangle 2"/>
          <p:cNvSpPr>
            <a:spLocks noGrp="1" noChangeArrowheads="1"/>
          </p:cNvSpPr>
          <p:nvPr>
            <p:ph type="title"/>
          </p:nvPr>
        </p:nvSpPr>
        <p:spPr/>
        <p:txBody>
          <a:bodyPr/>
          <a:lstStyle/>
          <a:p>
            <a:r>
              <a:rPr lang="en-US" altLang="ja-JP">
                <a:ea typeface="ＭＳ Ｐゴシック" charset="-128"/>
              </a:rPr>
              <a:t>Definition: Availability</a:t>
            </a:r>
            <a:endParaRPr lang="en-US">
              <a:ea typeface="ＭＳ Ｐゴシック" charset="-128"/>
            </a:endParaRPr>
          </a:p>
        </p:txBody>
      </p:sp>
      <p:sp>
        <p:nvSpPr>
          <p:cNvPr id="1559555" name="Rectangle 3"/>
          <p:cNvSpPr>
            <a:spLocks noGrp="1" noChangeArrowheads="1"/>
          </p:cNvSpPr>
          <p:nvPr>
            <p:ph type="body" idx="1"/>
          </p:nvPr>
        </p:nvSpPr>
        <p:spPr/>
        <p:txBody>
          <a:bodyPr/>
          <a:lstStyle/>
          <a:p>
            <a:r>
              <a:rPr lang="en-US" altLang="ja-JP" b="1">
                <a:solidFill>
                  <a:srgbClr val="008000"/>
                </a:solidFill>
                <a:effectLst>
                  <a:outerShdw blurRad="38100" dist="38100" dir="2700000" algn="tl">
                    <a:srgbClr val="C0C0C0"/>
                  </a:outerShdw>
                </a:effectLst>
                <a:ea typeface="ＭＳ Ｐゴシック" charset="-128"/>
              </a:rPr>
              <a:t>Availability:</a:t>
            </a:r>
            <a:r>
              <a:rPr lang="en-US" altLang="ja-JP">
                <a:ea typeface="ＭＳ Ｐゴシック" charset="-128"/>
              </a:rPr>
              <a:t> a measure of the delivery of correct service with respect to the alternation of correct and incorrect service</a:t>
            </a:r>
          </a:p>
          <a:p>
            <a:pPr>
              <a:buFont typeface="Wingdings" pitchFamily="2" charset="2"/>
              <a:buNone/>
            </a:pPr>
            <a:endParaRPr lang="en-US"/>
          </a:p>
        </p:txBody>
      </p:sp>
      <p:graphicFrame>
        <p:nvGraphicFramePr>
          <p:cNvPr id="1559556" name="Object 4"/>
          <p:cNvGraphicFramePr>
            <a:graphicFrameLocks noChangeAspect="1"/>
          </p:cNvGraphicFramePr>
          <p:nvPr/>
        </p:nvGraphicFramePr>
        <p:xfrm>
          <a:off x="1835150" y="3357563"/>
          <a:ext cx="5202238" cy="1046162"/>
        </p:xfrm>
        <a:graphic>
          <a:graphicData uri="http://schemas.openxmlformats.org/presentationml/2006/ole">
            <mc:AlternateContent xmlns:mc="http://schemas.openxmlformats.org/markup-compatibility/2006">
              <mc:Choice xmlns:v="urn:schemas-microsoft-com:vml" Requires="v">
                <p:oleObj spid="_x0000_s2008124" name="数式" r:id="rId4" imgW="2145960" imgH="431640" progId="Equation.3">
                  <p:embed/>
                </p:oleObj>
              </mc:Choice>
              <mc:Fallback>
                <p:oleObj name="数式" r:id="rId4" imgW="21459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3357563"/>
                        <a:ext cx="5202238"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9557" name="Object 5"/>
          <p:cNvGraphicFramePr>
            <a:graphicFrameLocks noChangeAspect="1"/>
          </p:cNvGraphicFramePr>
          <p:nvPr/>
        </p:nvGraphicFramePr>
        <p:xfrm>
          <a:off x="1763713" y="4581525"/>
          <a:ext cx="5791200" cy="993775"/>
        </p:xfrm>
        <a:graphic>
          <a:graphicData uri="http://schemas.openxmlformats.org/presentationml/2006/ole">
            <mc:AlternateContent xmlns:mc="http://schemas.openxmlformats.org/markup-compatibility/2006">
              <mc:Choice xmlns:v="urn:schemas-microsoft-com:vml" Requires="v">
                <p:oleObj spid="_x0000_s2008125" name="数式" r:id="rId6" imgW="2514600" imgH="431640" progId="Equation.3">
                  <p:embed/>
                </p:oleObj>
              </mc:Choice>
              <mc:Fallback>
                <p:oleObj name="数式" r:id="rId6" imgW="251460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4581525"/>
                        <a:ext cx="5791200"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99573702"/>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ja-JP" altLang="en-US"/>
              <a:t>far@ucalgary.ca</a:t>
            </a:r>
            <a:endParaRPr lang="en-US" altLang="ja-JP"/>
          </a:p>
        </p:txBody>
      </p:sp>
      <p:sp>
        <p:nvSpPr>
          <p:cNvPr id="7" name="Slide Number Placeholder 5"/>
          <p:cNvSpPr>
            <a:spLocks noGrp="1"/>
          </p:cNvSpPr>
          <p:nvPr>
            <p:ph type="sldNum" sz="quarter" idx="12"/>
          </p:nvPr>
        </p:nvSpPr>
        <p:spPr/>
        <p:txBody>
          <a:bodyPr/>
          <a:lstStyle/>
          <a:p>
            <a:fld id="{A737B254-A360-4A8F-8283-F14A417394A7}" type="slidenum">
              <a:rPr lang="ja-JP" altLang="en-US"/>
              <a:pPr/>
              <a:t>5</a:t>
            </a:fld>
            <a:endParaRPr lang="en-US" altLang="ja-JP" dirty="0"/>
          </a:p>
        </p:txBody>
      </p:sp>
      <p:sp>
        <p:nvSpPr>
          <p:cNvPr id="526338" name="Rectangle 2"/>
          <p:cNvSpPr>
            <a:spLocks noGrp="1" noChangeArrowheads="1"/>
          </p:cNvSpPr>
          <p:nvPr>
            <p:ph type="title"/>
          </p:nvPr>
        </p:nvSpPr>
        <p:spPr/>
        <p:txBody>
          <a:bodyPr/>
          <a:lstStyle/>
          <a:p>
            <a:r>
              <a:rPr lang="en-US" altLang="ja-JP">
                <a:ea typeface="ＭＳ Ｐゴシック" charset="-128"/>
              </a:rPr>
              <a:t>Contents</a:t>
            </a:r>
          </a:p>
        </p:txBody>
      </p:sp>
      <p:sp>
        <p:nvSpPr>
          <p:cNvPr id="526339" name="Rectangle 3"/>
          <p:cNvSpPr>
            <a:spLocks noGrp="1" noChangeArrowheads="1"/>
          </p:cNvSpPr>
          <p:nvPr>
            <p:ph type="body" idx="1"/>
          </p:nvPr>
        </p:nvSpPr>
        <p:spPr>
          <a:xfrm>
            <a:off x="1142977" y="1560513"/>
            <a:ext cx="4509143" cy="4532312"/>
          </a:xfrm>
        </p:spPr>
        <p:txBody>
          <a:bodyPr/>
          <a:lstStyle/>
          <a:p>
            <a:pPr>
              <a:buClr>
                <a:srgbClr val="990000"/>
              </a:buClr>
              <a:buNone/>
            </a:pPr>
            <a:r>
              <a:rPr lang="en-US" altLang="ja-JP" sz="2400" b="1" dirty="0">
                <a:effectLst>
                  <a:outerShdw blurRad="38100" dist="38100" dir="2700000" algn="tl">
                    <a:srgbClr val="C0C0C0"/>
                  </a:outerShdw>
                </a:effectLst>
                <a:ea typeface="ＭＳ Ｐゴシック" charset="-128"/>
              </a:rPr>
              <a:t>Longer version:</a:t>
            </a:r>
          </a:p>
          <a:p>
            <a:pPr>
              <a:buClr>
                <a:srgbClr val="990000"/>
              </a:buClr>
              <a:buFont typeface="Wingdings 3" pitchFamily="18" charset="2"/>
              <a:buChar char="u"/>
            </a:pPr>
            <a:r>
              <a:rPr lang="en-US" altLang="ja-JP" sz="2400" b="1" dirty="0">
                <a:effectLst>
                  <a:outerShdw blurRad="38100" dist="38100" dir="2700000" algn="tl">
                    <a:srgbClr val="C0C0C0"/>
                  </a:outerShdw>
                </a:effectLst>
                <a:ea typeface="ＭＳ Ｐゴシック" charset="-128"/>
              </a:rPr>
              <a:t>What is software testing, reliability and quality?</a:t>
            </a:r>
          </a:p>
          <a:p>
            <a:pPr>
              <a:buClr>
                <a:srgbClr val="990000"/>
              </a:buClr>
              <a:buFont typeface="Wingdings 3" pitchFamily="18" charset="2"/>
              <a:buChar char="u"/>
            </a:pPr>
            <a:r>
              <a:rPr lang="en-US" altLang="ja-JP" sz="2400" b="1" dirty="0">
                <a:effectLst>
                  <a:outerShdw blurRad="38100" dist="38100" dir="2700000" algn="tl">
                    <a:srgbClr val="C0C0C0"/>
                  </a:outerShdw>
                </a:effectLst>
                <a:ea typeface="ＭＳ Ｐゴシック" charset="-128"/>
              </a:rPr>
              <a:t>What is software testing and reliability engineering process?</a:t>
            </a:r>
          </a:p>
          <a:p>
            <a:pPr>
              <a:buClr>
                <a:srgbClr val="990000"/>
              </a:buClr>
              <a:buFont typeface="Wingdings 3" pitchFamily="18" charset="2"/>
              <a:buChar char="u"/>
            </a:pPr>
            <a:r>
              <a:rPr lang="en-US" altLang="ja-JP" sz="2400" b="1" dirty="0">
                <a:effectLst>
                  <a:outerShdw blurRad="38100" dist="38100" dir="2700000" algn="tl">
                    <a:srgbClr val="C0C0C0"/>
                  </a:outerShdw>
                </a:effectLst>
                <a:ea typeface="ＭＳ Ｐゴシック" charset="-128"/>
              </a:rPr>
              <a:t>How to test a software system and assess test adequacy?</a:t>
            </a:r>
          </a:p>
          <a:p>
            <a:pPr>
              <a:buClr>
                <a:srgbClr val="990000"/>
              </a:buClr>
              <a:buFont typeface="Wingdings 3" pitchFamily="18" charset="2"/>
              <a:buChar char="u"/>
            </a:pPr>
            <a:r>
              <a:rPr lang="en-US" altLang="ja-JP" sz="2400" b="1" dirty="0">
                <a:effectLst>
                  <a:outerShdw blurRad="38100" dist="38100" dir="2700000" algn="tl">
                    <a:srgbClr val="C0C0C0"/>
                  </a:outerShdw>
                </a:effectLst>
                <a:ea typeface="ＭＳ Ｐゴシック" charset="-128"/>
              </a:rPr>
              <a:t>How to assess quality of a software system? </a:t>
            </a:r>
            <a:endParaRPr lang="ja-JP" altLang="en-US" sz="2400" b="1" dirty="0">
              <a:effectLst>
                <a:outerShdw blurRad="38100" dist="38100" dir="2700000" algn="tl">
                  <a:srgbClr val="C0C0C0"/>
                </a:outerShdw>
              </a:effectLst>
              <a:ea typeface="ＭＳ Ｐゴシック" charset="-128"/>
            </a:endParaRPr>
          </a:p>
        </p:txBody>
      </p:sp>
      <p:pic>
        <p:nvPicPr>
          <p:cNvPr id="2013185" name="Picture 1" descr="S:\HOME\Far\Lectures\lect_2010\SENG521\Cartoons\Dallas_Screen.png"/>
          <p:cNvPicPr>
            <a:picLocks noChangeAspect="1" noChangeArrowheads="1"/>
          </p:cNvPicPr>
          <p:nvPr/>
        </p:nvPicPr>
        <p:blipFill>
          <a:blip r:embed="rId3" cstate="print"/>
          <a:srcRect/>
          <a:stretch>
            <a:fillRect/>
          </a:stretch>
        </p:blipFill>
        <p:spPr bwMode="auto">
          <a:xfrm>
            <a:off x="5718456" y="1632735"/>
            <a:ext cx="2916463" cy="2189148"/>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4"/>
          <a:stretch>
            <a:fillRect/>
          </a:stretch>
        </p:blipFill>
        <p:spPr>
          <a:xfrm>
            <a:off x="5718457" y="3908689"/>
            <a:ext cx="2916463" cy="218903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FA3190C6-4C88-4DB9-8B75-9AB5F98B4238}" type="slidenum">
              <a:rPr lang="ja-JP" altLang="en-US"/>
              <a:pPr/>
              <a:t>50</a:t>
            </a:fld>
            <a:endParaRPr lang="en-US" altLang="ja-JP"/>
          </a:p>
        </p:txBody>
      </p:sp>
      <p:sp>
        <p:nvSpPr>
          <p:cNvPr id="1560578" name="Rectangle 2"/>
          <p:cNvSpPr>
            <a:spLocks noGrp="1" noChangeArrowheads="1"/>
          </p:cNvSpPr>
          <p:nvPr>
            <p:ph type="title"/>
          </p:nvPr>
        </p:nvSpPr>
        <p:spPr/>
        <p:txBody>
          <a:bodyPr/>
          <a:lstStyle/>
          <a:p>
            <a:r>
              <a:rPr lang="en-US" altLang="ja-JP">
                <a:ea typeface="ＭＳ Ｐゴシック" charset="-128"/>
              </a:rPr>
              <a:t>Definition: Reliability  /1</a:t>
            </a:r>
          </a:p>
        </p:txBody>
      </p:sp>
      <p:sp>
        <p:nvSpPr>
          <p:cNvPr id="1560579" name="Rectangle 3"/>
          <p:cNvSpPr>
            <a:spLocks noGrp="1" noChangeArrowheads="1"/>
          </p:cNvSpPr>
          <p:nvPr>
            <p:ph type="body" idx="1"/>
          </p:nvPr>
        </p:nvSpPr>
        <p:spPr/>
        <p:txBody>
          <a:bodyPr/>
          <a:lstStyle/>
          <a:p>
            <a:pPr>
              <a:lnSpc>
                <a:spcPct val="90000"/>
              </a:lnSpc>
            </a:pPr>
            <a:r>
              <a:rPr lang="en-US" altLang="ja-JP" sz="2400">
                <a:ea typeface="ＭＳ Ｐゴシック" charset="-128"/>
              </a:rPr>
              <a:t>Reliability is a measure of the continuous delivery of correct service</a:t>
            </a:r>
          </a:p>
          <a:p>
            <a:pPr>
              <a:lnSpc>
                <a:spcPct val="90000"/>
              </a:lnSpc>
            </a:pPr>
            <a:r>
              <a:rPr lang="en-US" altLang="ja-JP" sz="2400">
                <a:ea typeface="ＭＳ Ｐゴシック" charset="-128"/>
              </a:rPr>
              <a:t>Reliability is the probability that a system or a capability of a system functions without failure for a “specified time” or “number of natural units” in a specified environment. (Musa, et al.) </a:t>
            </a:r>
            <a:r>
              <a:rPr lang="en-US" altLang="ja-JP" sz="2400" i="1">
                <a:solidFill>
                  <a:srgbClr val="800000"/>
                </a:solidFill>
                <a:ea typeface="ＭＳ Ｐゴシック" charset="-128"/>
              </a:rPr>
              <a:t>Given that the system was functioning properly at the beginning of the time period</a:t>
            </a:r>
          </a:p>
          <a:p>
            <a:pPr>
              <a:lnSpc>
                <a:spcPct val="90000"/>
              </a:lnSpc>
            </a:pPr>
            <a:r>
              <a:rPr lang="en-CA" altLang="ja-JP" sz="2400">
                <a:ea typeface="ＭＳ Ｐゴシック" charset="-128"/>
              </a:rPr>
              <a:t>Probability of failure-free operation for a specified </a:t>
            </a:r>
            <a:r>
              <a:rPr lang="en-CA" altLang="ja-JP" sz="2400" i="1">
                <a:solidFill>
                  <a:srgbClr val="800000"/>
                </a:solidFill>
                <a:ea typeface="ＭＳ Ｐゴシック" charset="-128"/>
              </a:rPr>
              <a:t>time</a:t>
            </a:r>
            <a:r>
              <a:rPr lang="en-CA" altLang="ja-JP" sz="2400">
                <a:ea typeface="ＭＳ Ｐゴシック" charset="-128"/>
              </a:rPr>
              <a:t> in a specified </a:t>
            </a:r>
            <a:r>
              <a:rPr lang="en-CA" altLang="ja-JP" sz="2400" i="1">
                <a:solidFill>
                  <a:srgbClr val="800000"/>
                </a:solidFill>
                <a:ea typeface="ＭＳ Ｐゴシック" charset="-128"/>
              </a:rPr>
              <a:t>environment</a:t>
            </a:r>
            <a:r>
              <a:rPr lang="en-CA" altLang="ja-JP" sz="2400">
                <a:ea typeface="ＭＳ Ｐゴシック" charset="-128"/>
              </a:rPr>
              <a:t> for a given </a:t>
            </a:r>
            <a:r>
              <a:rPr lang="en-CA" altLang="ja-JP" sz="2400" i="1">
                <a:solidFill>
                  <a:srgbClr val="800000"/>
                </a:solidFill>
                <a:ea typeface="ＭＳ Ｐゴシック" charset="-128"/>
              </a:rPr>
              <a:t>purpose</a:t>
            </a:r>
            <a:r>
              <a:rPr lang="en-CA" altLang="ja-JP" sz="2400">
                <a:ea typeface="ＭＳ Ｐゴシック" charset="-128"/>
              </a:rPr>
              <a:t> (Sommerville) </a:t>
            </a:r>
          </a:p>
          <a:p>
            <a:pPr>
              <a:lnSpc>
                <a:spcPct val="90000"/>
              </a:lnSpc>
            </a:pPr>
            <a:r>
              <a:rPr lang="en-US" altLang="ja-JP" sz="2400">
                <a:ea typeface="ＭＳ Ｐゴシック" charset="-128"/>
              </a:rPr>
              <a:t>A recent survey of software consumers revealed that reliability was the most important quality attribute of the application software</a:t>
            </a:r>
          </a:p>
        </p:txBody>
      </p:sp>
    </p:spTree>
    <p:extLst>
      <p:ext uri="{BB962C8B-B14F-4D97-AF65-F5344CB8AC3E}">
        <p14:creationId xmlns:p14="http://schemas.microsoft.com/office/powerpoint/2010/main" val="1118448619"/>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4E4E2CFF-9B58-4A49-A68A-D175C2E3FB18}" type="slidenum">
              <a:rPr lang="ja-JP" altLang="en-US"/>
              <a:pPr/>
              <a:t>51</a:t>
            </a:fld>
            <a:endParaRPr lang="en-US" altLang="ja-JP"/>
          </a:p>
        </p:txBody>
      </p:sp>
      <p:sp>
        <p:nvSpPr>
          <p:cNvPr id="1561602" name="Rectangle 2"/>
          <p:cNvSpPr>
            <a:spLocks noGrp="1" noChangeArrowheads="1"/>
          </p:cNvSpPr>
          <p:nvPr>
            <p:ph type="title"/>
          </p:nvPr>
        </p:nvSpPr>
        <p:spPr/>
        <p:txBody>
          <a:bodyPr/>
          <a:lstStyle/>
          <a:p>
            <a:r>
              <a:rPr lang="en-US" altLang="ja-JP">
                <a:ea typeface="ＭＳ Ｐゴシック" charset="-128"/>
              </a:rPr>
              <a:t>Definition: Reliability  /2</a:t>
            </a:r>
            <a:endParaRPr lang="en-US">
              <a:ea typeface="ＭＳ Ｐゴシック" charset="-128"/>
            </a:endParaRPr>
          </a:p>
        </p:txBody>
      </p:sp>
      <p:sp>
        <p:nvSpPr>
          <p:cNvPr id="1561603" name="Rectangle 3"/>
          <p:cNvSpPr>
            <a:spLocks noGrp="1" noChangeArrowheads="1"/>
          </p:cNvSpPr>
          <p:nvPr>
            <p:ph type="body" idx="1"/>
          </p:nvPr>
        </p:nvSpPr>
        <p:spPr/>
        <p:txBody>
          <a:bodyPr/>
          <a:lstStyle/>
          <a:p>
            <a:pPr>
              <a:buFont typeface="Wingdings" pitchFamily="2" charset="2"/>
              <a:buNone/>
            </a:pPr>
            <a:r>
              <a:rPr lang="en-CA" sz="2800"/>
              <a:t>Three key points: </a:t>
            </a:r>
          </a:p>
          <a:p>
            <a:r>
              <a:rPr lang="en-CA" sz="2800"/>
              <a:t>Reliability depends on how the software is used </a:t>
            </a:r>
          </a:p>
          <a:p>
            <a:pPr>
              <a:buFont typeface="Wingdings" pitchFamily="2" charset="2"/>
              <a:buNone/>
            </a:pPr>
            <a:r>
              <a:rPr lang="en-CA" sz="2800"/>
              <a:t>	Therefore a </a:t>
            </a:r>
            <a:r>
              <a:rPr lang="en-CA" sz="2800" b="1" i="1">
                <a:solidFill>
                  <a:srgbClr val="800000"/>
                </a:solidFill>
              </a:rPr>
              <a:t>model of usage</a:t>
            </a:r>
            <a:r>
              <a:rPr lang="en-CA" sz="2800"/>
              <a:t> is required</a:t>
            </a:r>
          </a:p>
          <a:p>
            <a:r>
              <a:rPr lang="en-CA" sz="2800"/>
              <a:t>Reliability can be improved over time if certain bugs are fixed (reliability growth) </a:t>
            </a:r>
          </a:p>
          <a:p>
            <a:pPr>
              <a:buFont typeface="Wingdings" pitchFamily="2" charset="2"/>
              <a:buNone/>
            </a:pPr>
            <a:r>
              <a:rPr lang="en-CA" sz="2800"/>
              <a:t>	Therefore a </a:t>
            </a:r>
            <a:r>
              <a:rPr lang="en-CA" sz="2800" b="1" i="1">
                <a:solidFill>
                  <a:srgbClr val="800000"/>
                </a:solidFill>
              </a:rPr>
              <a:t>trend model</a:t>
            </a:r>
            <a:r>
              <a:rPr lang="en-CA" sz="2800"/>
              <a:t> (aggregation or regression) is needed</a:t>
            </a:r>
          </a:p>
          <a:p>
            <a:r>
              <a:rPr lang="en-CA" sz="2800"/>
              <a:t>Failures may happen at random time</a:t>
            </a:r>
          </a:p>
          <a:p>
            <a:pPr>
              <a:buFont typeface="Wingdings" pitchFamily="2" charset="2"/>
              <a:buNone/>
            </a:pPr>
            <a:r>
              <a:rPr lang="en-CA" sz="2800"/>
              <a:t>	Therefore a </a:t>
            </a:r>
            <a:r>
              <a:rPr lang="en-CA" sz="2800" b="1" i="1">
                <a:solidFill>
                  <a:srgbClr val="800000"/>
                </a:solidFill>
              </a:rPr>
              <a:t>probabilistic model of failure</a:t>
            </a:r>
            <a:r>
              <a:rPr lang="en-CA" sz="2800"/>
              <a:t> is needed </a:t>
            </a:r>
            <a:endParaRPr lang="en-US" sz="2800"/>
          </a:p>
        </p:txBody>
      </p:sp>
    </p:spTree>
    <p:extLst>
      <p:ext uri="{BB962C8B-B14F-4D97-AF65-F5344CB8AC3E}">
        <p14:creationId xmlns:p14="http://schemas.microsoft.com/office/powerpoint/2010/main" val="230395631"/>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FFDF0929-EDBC-4FC9-B71D-872FE0B01954}" type="slidenum">
              <a:rPr lang="ja-JP" altLang="en-US"/>
              <a:pPr/>
              <a:t>52</a:t>
            </a:fld>
            <a:endParaRPr lang="en-US" altLang="ja-JP"/>
          </a:p>
        </p:txBody>
      </p:sp>
      <p:sp>
        <p:nvSpPr>
          <p:cNvPr id="1562626" name="Rectangle 2"/>
          <p:cNvSpPr>
            <a:spLocks noGrp="1" noChangeArrowheads="1"/>
          </p:cNvSpPr>
          <p:nvPr>
            <p:ph type="title"/>
          </p:nvPr>
        </p:nvSpPr>
        <p:spPr/>
        <p:txBody>
          <a:bodyPr/>
          <a:lstStyle/>
          <a:p>
            <a:r>
              <a:rPr lang="en-US" altLang="ja-JP">
                <a:ea typeface="ＭＳ Ｐゴシック" charset="-128"/>
              </a:rPr>
              <a:t>Definition: Safety</a:t>
            </a:r>
            <a:endParaRPr lang="en-US">
              <a:ea typeface="ＭＳ Ｐゴシック" charset="-128"/>
            </a:endParaRPr>
          </a:p>
        </p:txBody>
      </p:sp>
      <p:sp>
        <p:nvSpPr>
          <p:cNvPr id="1562627" name="Rectangle 3"/>
          <p:cNvSpPr>
            <a:spLocks noGrp="1" noChangeArrowheads="1"/>
          </p:cNvSpPr>
          <p:nvPr>
            <p:ph type="body" idx="1"/>
          </p:nvPr>
        </p:nvSpPr>
        <p:spPr/>
        <p:txBody>
          <a:bodyPr/>
          <a:lstStyle/>
          <a:p>
            <a:pPr>
              <a:lnSpc>
                <a:spcPct val="90000"/>
              </a:lnSpc>
            </a:pPr>
            <a:r>
              <a:rPr lang="en-CA" sz="2800" b="1">
                <a:solidFill>
                  <a:srgbClr val="800000"/>
                </a:solidFill>
              </a:rPr>
              <a:t>Safety:</a:t>
            </a:r>
            <a:r>
              <a:rPr lang="en-CA" sz="2800"/>
              <a:t> absence of catastrophic consequences on the users and the environment</a:t>
            </a:r>
          </a:p>
          <a:p>
            <a:pPr>
              <a:lnSpc>
                <a:spcPct val="90000"/>
              </a:lnSpc>
            </a:pPr>
            <a:r>
              <a:rPr lang="en-CA" sz="2800"/>
              <a:t>Safety is an extension of reliability: safety is  reliability with respect to catastrophic failures.</a:t>
            </a:r>
            <a:endParaRPr lang="en-US" sz="2800"/>
          </a:p>
          <a:p>
            <a:pPr>
              <a:lnSpc>
                <a:spcPct val="90000"/>
              </a:lnSpc>
            </a:pPr>
            <a:r>
              <a:rPr lang="en-CA" sz="2800"/>
              <a:t>When the state of correct service and the states of incorrect service due to non-catastrophic failure are grouped into a safe state (in the sense of being free from catastrophic damage, not from danger), safety is a measure of continuous safeness, or equivalently, of the time to catastrophic failure.</a:t>
            </a:r>
            <a:endParaRPr lang="en-US" sz="2800"/>
          </a:p>
        </p:txBody>
      </p:sp>
    </p:spTree>
    <p:extLst>
      <p:ext uri="{BB962C8B-B14F-4D97-AF65-F5344CB8AC3E}">
        <p14:creationId xmlns:p14="http://schemas.microsoft.com/office/powerpoint/2010/main" val="4217698547"/>
      </p:ext>
    </p:extLst>
  </p:cSld>
  <p:clrMapOvr>
    <a:masterClrMapping/>
  </p:clrMapOvr>
  <p:transition>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6ADB68ED-AC68-4275-B0F1-7F55E99E9CCA}" type="slidenum">
              <a:rPr lang="ja-JP" altLang="en-US"/>
              <a:pPr/>
              <a:t>53</a:t>
            </a:fld>
            <a:endParaRPr lang="en-US" altLang="ja-JP"/>
          </a:p>
        </p:txBody>
      </p:sp>
      <p:sp>
        <p:nvSpPr>
          <p:cNvPr id="1563650" name="Rectangle 2"/>
          <p:cNvSpPr>
            <a:spLocks noGrp="1" noChangeArrowheads="1"/>
          </p:cNvSpPr>
          <p:nvPr>
            <p:ph type="title"/>
          </p:nvPr>
        </p:nvSpPr>
        <p:spPr/>
        <p:txBody>
          <a:bodyPr/>
          <a:lstStyle/>
          <a:p>
            <a:r>
              <a:rPr lang="en-US" altLang="ja-JP">
                <a:ea typeface="ＭＳ Ｐゴシック" charset="-128"/>
              </a:rPr>
              <a:t>Definition: </a:t>
            </a:r>
            <a:r>
              <a:rPr lang="en-US"/>
              <a:t>Confidentiality</a:t>
            </a:r>
            <a:r>
              <a:rPr lang="en-US" altLang="ja-JP">
                <a:ea typeface="ＭＳ Ｐゴシック" charset="-128"/>
              </a:rPr>
              <a:t> </a:t>
            </a:r>
            <a:endParaRPr lang="en-US">
              <a:ea typeface="ＭＳ Ｐゴシック" charset="-128"/>
            </a:endParaRPr>
          </a:p>
        </p:txBody>
      </p:sp>
      <p:sp>
        <p:nvSpPr>
          <p:cNvPr id="1563651" name="Rectangle 3"/>
          <p:cNvSpPr>
            <a:spLocks noGrp="1" noChangeArrowheads="1"/>
          </p:cNvSpPr>
          <p:nvPr>
            <p:ph type="body" idx="1"/>
          </p:nvPr>
        </p:nvSpPr>
        <p:spPr/>
        <p:txBody>
          <a:bodyPr/>
          <a:lstStyle/>
          <a:p>
            <a:r>
              <a:rPr lang="en-CA" b="1">
                <a:solidFill>
                  <a:srgbClr val="800000"/>
                </a:solidFill>
              </a:rPr>
              <a:t>Confidentiality:</a:t>
            </a:r>
            <a:r>
              <a:rPr lang="en-CA"/>
              <a:t> absence of unauthorized disclosure of information</a:t>
            </a:r>
          </a:p>
        </p:txBody>
      </p:sp>
    </p:spTree>
    <p:extLst>
      <p:ext uri="{BB962C8B-B14F-4D97-AF65-F5344CB8AC3E}">
        <p14:creationId xmlns:p14="http://schemas.microsoft.com/office/powerpoint/2010/main" val="4117054382"/>
      </p:ext>
    </p:extLst>
  </p:cSld>
  <p:clrMapOvr>
    <a:masterClrMapping/>
  </p:clrMapOvr>
  <p:transition>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C3C70976-69E4-4CAA-A754-9269C75B2CA5}" type="slidenum">
              <a:rPr lang="ja-JP" altLang="en-US"/>
              <a:pPr/>
              <a:t>54</a:t>
            </a:fld>
            <a:endParaRPr lang="en-US" altLang="ja-JP"/>
          </a:p>
        </p:txBody>
      </p:sp>
      <p:sp>
        <p:nvSpPr>
          <p:cNvPr id="1564674" name="Rectangle 2"/>
          <p:cNvSpPr>
            <a:spLocks noGrp="1" noChangeArrowheads="1"/>
          </p:cNvSpPr>
          <p:nvPr>
            <p:ph type="title"/>
          </p:nvPr>
        </p:nvSpPr>
        <p:spPr/>
        <p:txBody>
          <a:bodyPr/>
          <a:lstStyle/>
          <a:p>
            <a:r>
              <a:rPr lang="en-US" altLang="ja-JP">
                <a:ea typeface="ＭＳ Ｐゴシック" charset="-128"/>
              </a:rPr>
              <a:t>Definition: </a:t>
            </a:r>
            <a:r>
              <a:rPr lang="en-US"/>
              <a:t>Integrity</a:t>
            </a:r>
            <a:r>
              <a:rPr lang="en-US" altLang="ja-JP">
                <a:ea typeface="ＭＳ Ｐゴシック" charset="-128"/>
              </a:rPr>
              <a:t> </a:t>
            </a:r>
            <a:endParaRPr lang="en-US">
              <a:ea typeface="ＭＳ Ｐゴシック" charset="-128"/>
            </a:endParaRPr>
          </a:p>
        </p:txBody>
      </p:sp>
      <p:sp>
        <p:nvSpPr>
          <p:cNvPr id="1564675" name="Rectangle 3"/>
          <p:cNvSpPr>
            <a:spLocks noGrp="1" noChangeArrowheads="1"/>
          </p:cNvSpPr>
          <p:nvPr>
            <p:ph type="body" idx="1"/>
          </p:nvPr>
        </p:nvSpPr>
        <p:spPr/>
        <p:txBody>
          <a:bodyPr/>
          <a:lstStyle/>
          <a:p>
            <a:r>
              <a:rPr lang="en-CA" b="1">
                <a:solidFill>
                  <a:srgbClr val="800000"/>
                </a:solidFill>
              </a:rPr>
              <a:t>Integrity:</a:t>
            </a:r>
            <a:r>
              <a:rPr lang="en-CA"/>
              <a:t> absence of improper system state alterations</a:t>
            </a:r>
            <a:endParaRPr lang="en-US"/>
          </a:p>
        </p:txBody>
      </p:sp>
    </p:spTree>
    <p:extLst>
      <p:ext uri="{BB962C8B-B14F-4D97-AF65-F5344CB8AC3E}">
        <p14:creationId xmlns:p14="http://schemas.microsoft.com/office/powerpoint/2010/main" val="266698535"/>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0EB42FE5-58E2-462C-9EC5-24611C8DEC2A}" type="slidenum">
              <a:rPr lang="ja-JP" altLang="en-US"/>
              <a:pPr/>
              <a:t>55</a:t>
            </a:fld>
            <a:endParaRPr lang="en-US" altLang="ja-JP"/>
          </a:p>
        </p:txBody>
      </p:sp>
      <p:sp>
        <p:nvSpPr>
          <p:cNvPr id="1565698" name="Rectangle 2"/>
          <p:cNvSpPr>
            <a:spLocks noGrp="1" noChangeArrowheads="1"/>
          </p:cNvSpPr>
          <p:nvPr>
            <p:ph type="title"/>
          </p:nvPr>
        </p:nvSpPr>
        <p:spPr/>
        <p:txBody>
          <a:bodyPr/>
          <a:lstStyle/>
          <a:p>
            <a:r>
              <a:rPr lang="en-US" altLang="ja-JP">
                <a:ea typeface="ＭＳ Ｐゴシック" charset="-128"/>
              </a:rPr>
              <a:t>Definition: </a:t>
            </a:r>
            <a:r>
              <a:rPr lang="en-US"/>
              <a:t>Maintainability</a:t>
            </a:r>
          </a:p>
        </p:txBody>
      </p:sp>
      <p:sp>
        <p:nvSpPr>
          <p:cNvPr id="1565699" name="Rectangle 3"/>
          <p:cNvSpPr>
            <a:spLocks noGrp="1" noChangeArrowheads="1"/>
          </p:cNvSpPr>
          <p:nvPr>
            <p:ph type="body" idx="1"/>
          </p:nvPr>
        </p:nvSpPr>
        <p:spPr/>
        <p:txBody>
          <a:bodyPr/>
          <a:lstStyle/>
          <a:p>
            <a:r>
              <a:rPr lang="en-CA" b="1">
                <a:solidFill>
                  <a:srgbClr val="800000"/>
                </a:solidFill>
              </a:rPr>
              <a:t>Maintainability:</a:t>
            </a:r>
            <a:r>
              <a:rPr lang="en-CA"/>
              <a:t> ability to undergo repairs and modifications</a:t>
            </a:r>
          </a:p>
          <a:p>
            <a:r>
              <a:rPr lang="en-US"/>
              <a:t>Maintainability is a measure of the time to service restoration since the last failure occurrence, or equivalently, measure of the continuous delivery of incorrect service.</a:t>
            </a:r>
          </a:p>
          <a:p>
            <a:endParaRPr lang="en-US"/>
          </a:p>
        </p:txBody>
      </p:sp>
    </p:spTree>
    <p:extLst>
      <p:ext uri="{BB962C8B-B14F-4D97-AF65-F5344CB8AC3E}">
        <p14:creationId xmlns:p14="http://schemas.microsoft.com/office/powerpoint/2010/main" val="1500842049"/>
      </p:ext>
    </p:extLst>
  </p:cSld>
  <p:clrMapOvr>
    <a:masterClrMapping/>
  </p:clrMapOvr>
  <p:transition>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4547C94D-8850-4B83-9795-0D7AE4EADDC9}" type="slidenum">
              <a:rPr lang="ja-JP" altLang="en-US"/>
              <a:pPr/>
              <a:t>56</a:t>
            </a:fld>
            <a:endParaRPr lang="en-US" altLang="ja-JP"/>
          </a:p>
        </p:txBody>
      </p:sp>
      <p:sp>
        <p:nvSpPr>
          <p:cNvPr id="1566722" name="Rectangle 2"/>
          <p:cNvSpPr>
            <a:spLocks noGrp="1" noChangeArrowheads="1"/>
          </p:cNvSpPr>
          <p:nvPr>
            <p:ph type="title"/>
          </p:nvPr>
        </p:nvSpPr>
        <p:spPr/>
        <p:txBody>
          <a:bodyPr/>
          <a:lstStyle/>
          <a:p>
            <a:r>
              <a:rPr lang="en-US" altLang="ja-JP">
                <a:ea typeface="ＭＳ Ｐゴシック" charset="-128"/>
              </a:rPr>
              <a:t>Dependability: Means</a:t>
            </a:r>
            <a:endParaRPr lang="en-US">
              <a:ea typeface="ＭＳ Ｐゴシック" charset="-128"/>
            </a:endParaRPr>
          </a:p>
        </p:txBody>
      </p:sp>
      <p:sp>
        <p:nvSpPr>
          <p:cNvPr id="1566723" name="Rectangle 3"/>
          <p:cNvSpPr>
            <a:spLocks noGrp="1" noChangeArrowheads="1"/>
          </p:cNvSpPr>
          <p:nvPr>
            <p:ph type="body" idx="1"/>
          </p:nvPr>
        </p:nvSpPr>
        <p:spPr/>
        <p:txBody>
          <a:bodyPr/>
          <a:lstStyle/>
          <a:p>
            <a:pPr>
              <a:lnSpc>
                <a:spcPct val="90000"/>
              </a:lnSpc>
            </a:pPr>
            <a:r>
              <a:rPr lang="en-CA" b="1">
                <a:solidFill>
                  <a:srgbClr val="800000"/>
                </a:solidFill>
              </a:rPr>
              <a:t>Fault  prevention:</a:t>
            </a:r>
            <a:r>
              <a:rPr lang="en-CA"/>
              <a:t> how to prevent the occurrence or introduction of faults</a:t>
            </a:r>
          </a:p>
          <a:p>
            <a:pPr>
              <a:lnSpc>
                <a:spcPct val="90000"/>
              </a:lnSpc>
            </a:pPr>
            <a:r>
              <a:rPr lang="en-CA" b="1">
                <a:solidFill>
                  <a:srgbClr val="800000"/>
                </a:solidFill>
              </a:rPr>
              <a:t>Fault tolerance:</a:t>
            </a:r>
            <a:r>
              <a:rPr lang="en-CA"/>
              <a:t> how to deliver correct service in the presence of faults</a:t>
            </a:r>
          </a:p>
          <a:p>
            <a:pPr>
              <a:lnSpc>
                <a:spcPct val="90000"/>
              </a:lnSpc>
            </a:pPr>
            <a:r>
              <a:rPr lang="en-CA" b="1">
                <a:solidFill>
                  <a:srgbClr val="800000"/>
                </a:solidFill>
              </a:rPr>
              <a:t>Fault removal:</a:t>
            </a:r>
            <a:r>
              <a:rPr lang="en-CA"/>
              <a:t> how to reduce the number or severity of faults</a:t>
            </a:r>
          </a:p>
          <a:p>
            <a:pPr>
              <a:lnSpc>
                <a:spcPct val="90000"/>
              </a:lnSpc>
            </a:pPr>
            <a:r>
              <a:rPr lang="en-CA" b="1">
                <a:solidFill>
                  <a:srgbClr val="800000"/>
                </a:solidFill>
              </a:rPr>
              <a:t>Fault forecasting:</a:t>
            </a:r>
            <a:r>
              <a:rPr lang="en-CA"/>
              <a:t> how to estimate the present number, the future incidence, and the likely consequences of faults</a:t>
            </a:r>
            <a:endParaRPr lang="en-US"/>
          </a:p>
        </p:txBody>
      </p:sp>
    </p:spTree>
    <p:extLst>
      <p:ext uri="{BB962C8B-B14F-4D97-AF65-F5344CB8AC3E}">
        <p14:creationId xmlns:p14="http://schemas.microsoft.com/office/powerpoint/2010/main" val="1649993840"/>
      </p:ext>
    </p:extLst>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29CBB3BE-A350-4BEE-88EE-3BA88F5B0757}" type="slidenum">
              <a:rPr lang="ja-JP" altLang="en-US"/>
              <a:pPr/>
              <a:t>57</a:t>
            </a:fld>
            <a:endParaRPr lang="en-US" altLang="ja-JP"/>
          </a:p>
        </p:txBody>
      </p:sp>
      <p:sp>
        <p:nvSpPr>
          <p:cNvPr id="1567746" name="Rectangle 2"/>
          <p:cNvSpPr>
            <a:spLocks noGrp="1" noChangeArrowheads="1"/>
          </p:cNvSpPr>
          <p:nvPr>
            <p:ph type="title"/>
          </p:nvPr>
        </p:nvSpPr>
        <p:spPr/>
        <p:txBody>
          <a:bodyPr/>
          <a:lstStyle/>
          <a:p>
            <a:r>
              <a:rPr lang="en-US" altLang="ja-JP">
                <a:ea typeface="ＭＳ Ｐゴシック" charset="-128"/>
              </a:rPr>
              <a:t>Definition: </a:t>
            </a:r>
            <a:r>
              <a:rPr lang="en-US"/>
              <a:t>Fault Prevention</a:t>
            </a:r>
          </a:p>
        </p:txBody>
      </p:sp>
      <p:sp>
        <p:nvSpPr>
          <p:cNvPr id="1567747" name="Rectangle 3"/>
          <p:cNvSpPr>
            <a:spLocks noGrp="1" noChangeArrowheads="1"/>
          </p:cNvSpPr>
          <p:nvPr>
            <p:ph type="body" idx="1"/>
          </p:nvPr>
        </p:nvSpPr>
        <p:spPr/>
        <p:txBody>
          <a:bodyPr/>
          <a:lstStyle/>
          <a:p>
            <a:pPr>
              <a:lnSpc>
                <a:spcPct val="90000"/>
              </a:lnSpc>
            </a:pPr>
            <a:r>
              <a:rPr lang="en-US" altLang="ja-JP">
                <a:ea typeface="ＭＳ Ｐゴシック" charset="-128"/>
              </a:rPr>
              <a:t>To avoid fault occurrences by</a:t>
            </a:r>
            <a:r>
              <a:rPr lang="en-US" altLang="ja-JP">
                <a:solidFill>
                  <a:srgbClr val="CC3300"/>
                </a:solidFill>
                <a:ea typeface="ＭＳ Ｐゴシック" charset="-128"/>
              </a:rPr>
              <a:t> construction.</a:t>
            </a:r>
            <a:r>
              <a:rPr lang="en-CA"/>
              <a:t> </a:t>
            </a:r>
          </a:p>
          <a:p>
            <a:pPr>
              <a:lnSpc>
                <a:spcPct val="90000"/>
              </a:lnSpc>
            </a:pPr>
            <a:r>
              <a:rPr lang="en-CA"/>
              <a:t>Fault prevention is attained by quality control techniques employed during the design and manufacturing of software. </a:t>
            </a:r>
          </a:p>
          <a:p>
            <a:pPr>
              <a:lnSpc>
                <a:spcPct val="90000"/>
              </a:lnSpc>
            </a:pPr>
            <a:r>
              <a:rPr lang="en-CA"/>
              <a:t>Fault prevention intends to prevent </a:t>
            </a:r>
            <a:r>
              <a:rPr lang="en-CA" b="1" i="1"/>
              <a:t>operational physical</a:t>
            </a:r>
            <a:r>
              <a:rPr lang="en-CA"/>
              <a:t> faults. </a:t>
            </a:r>
          </a:p>
          <a:p>
            <a:pPr>
              <a:lnSpc>
                <a:spcPct val="90000"/>
              </a:lnSpc>
            </a:pPr>
            <a:r>
              <a:rPr lang="en-CA" b="1">
                <a:solidFill>
                  <a:srgbClr val="008000"/>
                </a:solidFill>
              </a:rPr>
              <a:t>Example techniques:</a:t>
            </a:r>
            <a:r>
              <a:rPr lang="en-CA"/>
              <a:t> design review, modularization, consistency checking, structured programming, etc.</a:t>
            </a:r>
          </a:p>
        </p:txBody>
      </p:sp>
    </p:spTree>
    <p:extLst>
      <p:ext uri="{BB962C8B-B14F-4D97-AF65-F5344CB8AC3E}">
        <p14:creationId xmlns:p14="http://schemas.microsoft.com/office/powerpoint/2010/main" val="2142667262"/>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ja-JP" altLang="en-US"/>
              <a:t>far@ucalgary.ca</a:t>
            </a:r>
            <a:endParaRPr lang="en-US" altLang="ja-JP"/>
          </a:p>
        </p:txBody>
      </p:sp>
      <p:sp>
        <p:nvSpPr>
          <p:cNvPr id="7" name="Slide Number Placeholder 5"/>
          <p:cNvSpPr>
            <a:spLocks noGrp="1"/>
          </p:cNvSpPr>
          <p:nvPr>
            <p:ph type="sldNum" sz="quarter" idx="12"/>
          </p:nvPr>
        </p:nvSpPr>
        <p:spPr/>
        <p:txBody>
          <a:bodyPr/>
          <a:lstStyle/>
          <a:p>
            <a:fld id="{652A826F-CAFA-4135-97F6-D8DC8932D4E7}" type="slidenum">
              <a:rPr lang="ja-JP" altLang="en-US"/>
              <a:pPr/>
              <a:t>58</a:t>
            </a:fld>
            <a:endParaRPr lang="en-US" altLang="ja-JP"/>
          </a:p>
        </p:txBody>
      </p:sp>
      <p:sp>
        <p:nvSpPr>
          <p:cNvPr id="1568770" name="Rectangle 2"/>
          <p:cNvSpPr>
            <a:spLocks noGrp="1" noChangeArrowheads="1"/>
          </p:cNvSpPr>
          <p:nvPr>
            <p:ph type="title"/>
          </p:nvPr>
        </p:nvSpPr>
        <p:spPr/>
        <p:txBody>
          <a:bodyPr/>
          <a:lstStyle/>
          <a:p>
            <a:r>
              <a:rPr lang="en-US" altLang="ja-JP">
                <a:ea typeface="ＭＳ Ｐゴシック" charset="-128"/>
              </a:rPr>
              <a:t>Fault Prevention</a:t>
            </a:r>
          </a:p>
        </p:txBody>
      </p:sp>
      <p:sp>
        <p:nvSpPr>
          <p:cNvPr id="1568771" name="Rectangle 3"/>
          <p:cNvSpPr>
            <a:spLocks noGrp="1" noChangeArrowheads="1"/>
          </p:cNvSpPr>
          <p:nvPr>
            <p:ph type="body" idx="1"/>
          </p:nvPr>
        </p:nvSpPr>
        <p:spPr>
          <a:xfrm>
            <a:off x="685800" y="1600200"/>
            <a:ext cx="8278813" cy="3197225"/>
          </a:xfrm>
        </p:spPr>
        <p:txBody>
          <a:bodyPr/>
          <a:lstStyle/>
          <a:p>
            <a:r>
              <a:rPr lang="en-US" altLang="ja-JP">
                <a:ea typeface="ＭＳ Ｐゴシック" charset="-128"/>
              </a:rPr>
              <a:t>Activities:</a:t>
            </a:r>
          </a:p>
          <a:p>
            <a:pPr lvl="1"/>
            <a:r>
              <a:rPr lang="en-US" altLang="ja-JP">
                <a:ea typeface="ＭＳ Ｐゴシック" charset="-128"/>
              </a:rPr>
              <a:t>Requirement review</a:t>
            </a:r>
          </a:p>
          <a:p>
            <a:pPr lvl="1"/>
            <a:r>
              <a:rPr lang="en-US" altLang="ja-JP">
                <a:ea typeface="ＭＳ Ｐゴシック" charset="-128"/>
              </a:rPr>
              <a:t>Design review</a:t>
            </a:r>
          </a:p>
          <a:p>
            <a:pPr lvl="1"/>
            <a:r>
              <a:rPr lang="en-US" altLang="ja-JP">
                <a:ea typeface="ＭＳ Ｐゴシック" charset="-128"/>
              </a:rPr>
              <a:t>Clear code</a:t>
            </a:r>
          </a:p>
          <a:p>
            <a:pPr lvl="1"/>
            <a:r>
              <a:rPr lang="en-US" altLang="ja-JP">
                <a:ea typeface="ＭＳ Ｐゴシック" charset="-128"/>
              </a:rPr>
              <a:t>Establishing standards (ISO 9000-3, etc.)</a:t>
            </a:r>
          </a:p>
          <a:p>
            <a:pPr lvl="1"/>
            <a:r>
              <a:rPr lang="en-US" altLang="ja-JP">
                <a:ea typeface="ＭＳ Ｐゴシック" charset="-128"/>
              </a:rPr>
              <a:t>Using CASE tools with built-in check mechanisms</a:t>
            </a:r>
          </a:p>
        </p:txBody>
      </p:sp>
      <p:sp>
        <p:nvSpPr>
          <p:cNvPr id="1568772" name="Text Box 4"/>
          <p:cNvSpPr txBox="1">
            <a:spLocks noChangeArrowheads="1"/>
          </p:cNvSpPr>
          <p:nvPr/>
        </p:nvSpPr>
        <p:spPr bwMode="auto">
          <a:xfrm>
            <a:off x="1547813" y="4756150"/>
            <a:ext cx="7416800" cy="1552575"/>
          </a:xfrm>
          <a:prstGeom prst="rect">
            <a:avLst/>
          </a:prstGeom>
          <a:noFill/>
          <a:ln w="9525">
            <a:noFill/>
            <a:miter lim="800000"/>
            <a:headEnd/>
            <a:tailEnd/>
          </a:ln>
          <a:effectLst/>
        </p:spPr>
        <p:txBody>
          <a:bodyPr>
            <a:spAutoFit/>
          </a:bodyPr>
          <a:lstStyle/>
          <a:p>
            <a:pPr>
              <a:spcBef>
                <a:spcPct val="50000"/>
              </a:spcBef>
            </a:pPr>
            <a:r>
              <a:rPr lang="en-US" altLang="ja-JP">
                <a:solidFill>
                  <a:schemeClr val="folHlink"/>
                </a:solidFill>
                <a:effectLst>
                  <a:outerShdw blurRad="38100" dist="38100" dir="2700000" algn="tl">
                    <a:srgbClr val="C0C0C0"/>
                  </a:outerShdw>
                </a:effectLst>
              </a:rPr>
              <a:t>All these activities are included in ISO 9000-3: </a:t>
            </a:r>
            <a:r>
              <a:rPr lang="en-US" altLang="ja-JP">
                <a:solidFill>
                  <a:schemeClr val="folHlink"/>
                </a:solidFill>
              </a:rPr>
              <a:t>Guidelines for application of ISO 9001 to the development, supply and maintenance of software (1991)</a:t>
            </a:r>
          </a:p>
        </p:txBody>
      </p:sp>
    </p:spTree>
    <p:extLst>
      <p:ext uri="{BB962C8B-B14F-4D97-AF65-F5344CB8AC3E}">
        <p14:creationId xmlns:p14="http://schemas.microsoft.com/office/powerpoint/2010/main" val="143703642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68772"/>
                                        </p:tgtEl>
                                        <p:attrNameLst>
                                          <p:attrName>style.visibility</p:attrName>
                                        </p:attrNameLst>
                                      </p:cBhvr>
                                      <p:to>
                                        <p:strVal val="visible"/>
                                      </p:to>
                                    </p:set>
                                    <p:animEffect transition="in" filter="dissolve">
                                      <p:cBhvr>
                                        <p:cTn id="7" dur="500"/>
                                        <p:tgtEl>
                                          <p:spTgt spid="1568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877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9BA66CB4-BD85-4133-8BC1-C4914251676E}" type="slidenum">
              <a:rPr lang="ja-JP" altLang="en-US"/>
              <a:pPr/>
              <a:t>59</a:t>
            </a:fld>
            <a:endParaRPr lang="en-US" altLang="ja-JP"/>
          </a:p>
        </p:txBody>
      </p:sp>
      <p:sp>
        <p:nvSpPr>
          <p:cNvPr id="1571842" name="Rectangle 2"/>
          <p:cNvSpPr>
            <a:spLocks noGrp="1" noChangeArrowheads="1"/>
          </p:cNvSpPr>
          <p:nvPr>
            <p:ph type="title"/>
          </p:nvPr>
        </p:nvSpPr>
        <p:spPr/>
        <p:txBody>
          <a:bodyPr/>
          <a:lstStyle/>
          <a:p>
            <a:r>
              <a:rPr lang="en-US" altLang="ja-JP">
                <a:ea typeface="ＭＳ Ｐゴシック" charset="-128"/>
              </a:rPr>
              <a:t>Definition: </a:t>
            </a:r>
            <a:r>
              <a:rPr lang="en-US"/>
              <a:t>Fault Tolerance</a:t>
            </a:r>
          </a:p>
        </p:txBody>
      </p:sp>
      <p:sp>
        <p:nvSpPr>
          <p:cNvPr id="1571843" name="Rectangle 3"/>
          <p:cNvSpPr>
            <a:spLocks noGrp="1" noChangeArrowheads="1"/>
          </p:cNvSpPr>
          <p:nvPr>
            <p:ph type="body" idx="1"/>
          </p:nvPr>
        </p:nvSpPr>
        <p:spPr/>
        <p:txBody>
          <a:bodyPr/>
          <a:lstStyle/>
          <a:p>
            <a:pPr>
              <a:lnSpc>
                <a:spcPct val="90000"/>
              </a:lnSpc>
            </a:pPr>
            <a:r>
              <a:rPr lang="en-US" altLang="ja-JP" sz="2800">
                <a:ea typeface="ＭＳ Ｐゴシック" charset="-128"/>
              </a:rPr>
              <a:t>A fault-tolerant computing system is capable of providing specified services in the presence of a bounded number of failures </a:t>
            </a:r>
          </a:p>
          <a:p>
            <a:pPr>
              <a:lnSpc>
                <a:spcPct val="90000"/>
              </a:lnSpc>
            </a:pPr>
            <a:r>
              <a:rPr lang="en-CA" sz="2800"/>
              <a:t>Use of techniques to enable continued delivery of service during system operation</a:t>
            </a:r>
          </a:p>
          <a:p>
            <a:pPr>
              <a:lnSpc>
                <a:spcPct val="90000"/>
              </a:lnSpc>
            </a:pPr>
            <a:r>
              <a:rPr lang="en-CA" sz="2800"/>
              <a:t>It is generally implemented by </a:t>
            </a:r>
            <a:r>
              <a:rPr lang="en-CA" sz="2800" b="1" i="1"/>
              <a:t>error detection</a:t>
            </a:r>
            <a:r>
              <a:rPr lang="en-CA" sz="2800"/>
              <a:t> and subsequent </a:t>
            </a:r>
            <a:r>
              <a:rPr lang="en-CA" sz="2800" b="1" i="1"/>
              <a:t>system recovery</a:t>
            </a:r>
          </a:p>
          <a:p>
            <a:pPr>
              <a:lnSpc>
                <a:spcPct val="90000"/>
              </a:lnSpc>
            </a:pPr>
            <a:r>
              <a:rPr lang="en-CA" sz="2800"/>
              <a:t>Based on the principle of:</a:t>
            </a:r>
          </a:p>
          <a:p>
            <a:pPr lvl="1">
              <a:lnSpc>
                <a:spcPct val="90000"/>
              </a:lnSpc>
            </a:pPr>
            <a:r>
              <a:rPr lang="en-CA" sz="2400" i="1"/>
              <a:t>Act during operation</a:t>
            </a:r>
            <a:r>
              <a:rPr lang="en-CA" sz="2400"/>
              <a:t>     while </a:t>
            </a:r>
          </a:p>
          <a:p>
            <a:pPr lvl="1">
              <a:lnSpc>
                <a:spcPct val="90000"/>
              </a:lnSpc>
            </a:pPr>
            <a:r>
              <a:rPr lang="en-CA" sz="2400" i="1"/>
              <a:t>Defined during specification and design</a:t>
            </a:r>
          </a:p>
        </p:txBody>
      </p:sp>
    </p:spTree>
    <p:extLst>
      <p:ext uri="{BB962C8B-B14F-4D97-AF65-F5344CB8AC3E}">
        <p14:creationId xmlns:p14="http://schemas.microsoft.com/office/powerpoint/2010/main" val="4094608371"/>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99592" y="1484784"/>
            <a:ext cx="8028892" cy="4536504"/>
          </a:xfrm>
        </p:spPr>
        <p:txBody>
          <a:bodyPr/>
          <a:lstStyle/>
          <a:p>
            <a:pPr lvl="0"/>
            <a:r>
              <a:rPr lang="en-GB" sz="2400" b="1" dirty="0"/>
              <a:t>Understanding fundamental of software testing, reliability and quality</a:t>
            </a:r>
            <a:endParaRPr lang="en-US" sz="2400" b="1" dirty="0"/>
          </a:p>
          <a:p>
            <a:pPr lvl="1"/>
            <a:r>
              <a:rPr lang="en-GB" sz="1800" b="0" dirty="0"/>
              <a:t>Understand software testing and reliability engineering process</a:t>
            </a:r>
          </a:p>
          <a:p>
            <a:pPr lvl="1"/>
            <a:r>
              <a:rPr lang="en-GB" sz="1800" dirty="0"/>
              <a:t>Understand software design with quality mind set </a:t>
            </a:r>
          </a:p>
          <a:p>
            <a:pPr lvl="1"/>
            <a:r>
              <a:rPr lang="en-GB" sz="1800" dirty="0"/>
              <a:t>Have an overview of the careers outlooks of software testing and quality assessment</a:t>
            </a:r>
            <a:endParaRPr lang="en-US" sz="1800" dirty="0"/>
          </a:p>
          <a:p>
            <a:pPr lvl="1"/>
            <a:r>
              <a:rPr lang="en-GB" sz="1800" dirty="0"/>
              <a:t>Gain experience working in a software testing team</a:t>
            </a:r>
            <a:endParaRPr lang="en-US" sz="1800" b="0" dirty="0"/>
          </a:p>
          <a:p>
            <a:pPr lvl="0"/>
            <a:r>
              <a:rPr lang="en-GB" sz="2400" b="1" dirty="0"/>
              <a:t>Designing test cases and improving test suites </a:t>
            </a:r>
          </a:p>
          <a:p>
            <a:pPr lvl="1"/>
            <a:r>
              <a:rPr lang="en-GB" sz="1800" b="0" dirty="0"/>
              <a:t>Understand test planning process, test selection and prioritization strategies</a:t>
            </a:r>
          </a:p>
          <a:p>
            <a:pPr lvl="1"/>
            <a:r>
              <a:rPr lang="en-GB" sz="1800" dirty="0"/>
              <a:t>Assess test adequacy using test coverage metrics</a:t>
            </a:r>
            <a:endParaRPr lang="en-US" sz="1800" dirty="0"/>
          </a:p>
          <a:p>
            <a:pPr lvl="0"/>
            <a:r>
              <a:rPr lang="en-CA" sz="2400" b="1" dirty="0"/>
              <a:t>Assessing reliability and quality of software</a:t>
            </a:r>
          </a:p>
          <a:p>
            <a:pPr lvl="1"/>
            <a:r>
              <a:rPr lang="en-GB" sz="1800" dirty="0"/>
              <a:t>Use test tools and frameworks and track quality during development and post-release</a:t>
            </a:r>
            <a:endParaRPr lang="en-US" sz="1800" dirty="0"/>
          </a:p>
        </p:txBody>
      </p:sp>
      <p:sp>
        <p:nvSpPr>
          <p:cNvPr id="4" name="Slide Number Placeholder 5">
            <a:extLst>
              <a:ext uri="{FF2B5EF4-FFF2-40B4-BE49-F238E27FC236}">
                <a16:creationId xmlns:a16="http://schemas.microsoft.com/office/drawing/2014/main" id="{EFA58A84-99C0-49B8-9A36-B99024A61149}"/>
              </a:ext>
            </a:extLst>
          </p:cNvPr>
          <p:cNvSpPr>
            <a:spLocks noGrp="1"/>
          </p:cNvSpPr>
          <p:nvPr>
            <p:ph type="sldNum" sz="quarter" idx="12"/>
          </p:nvPr>
        </p:nvSpPr>
        <p:spPr>
          <a:xfrm>
            <a:off x="6781800" y="6413500"/>
            <a:ext cx="1905000" cy="400050"/>
          </a:xfrm>
        </p:spPr>
        <p:txBody>
          <a:bodyPr/>
          <a:lstStyle/>
          <a:p>
            <a:fld id="{A737B254-A360-4A8F-8283-F14A417394A7}" type="slidenum">
              <a:rPr lang="ja-JP" altLang="en-US"/>
              <a:pPr/>
              <a:t>6</a:t>
            </a:fld>
            <a:endParaRPr lang="en-US" altLang="ja-JP" dirty="0"/>
          </a:p>
        </p:txBody>
      </p:sp>
    </p:spTree>
    <p:extLst>
      <p:ext uri="{BB962C8B-B14F-4D97-AF65-F5344CB8AC3E}">
        <p14:creationId xmlns:p14="http://schemas.microsoft.com/office/powerpoint/2010/main" val="2410958583"/>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A84A0A96-8F36-40CF-B75C-076E2E73F816}" type="slidenum">
              <a:rPr lang="ja-JP" altLang="en-US"/>
              <a:pPr/>
              <a:t>60</a:t>
            </a:fld>
            <a:endParaRPr lang="en-US" altLang="ja-JP"/>
          </a:p>
        </p:txBody>
      </p:sp>
      <p:sp>
        <p:nvSpPr>
          <p:cNvPr id="1572866" name="Rectangle 2"/>
          <p:cNvSpPr>
            <a:spLocks noGrp="1" noChangeArrowheads="1"/>
          </p:cNvSpPr>
          <p:nvPr>
            <p:ph type="title"/>
          </p:nvPr>
        </p:nvSpPr>
        <p:spPr/>
        <p:txBody>
          <a:bodyPr/>
          <a:lstStyle/>
          <a:p>
            <a:r>
              <a:rPr lang="en-US" altLang="ja-JP">
                <a:ea typeface="ＭＳ Ｐゴシック" charset="-128"/>
              </a:rPr>
              <a:t>Fault Tolerance </a:t>
            </a:r>
            <a:r>
              <a:rPr lang="en-CA"/>
              <a:t>Process</a:t>
            </a:r>
          </a:p>
        </p:txBody>
      </p:sp>
      <p:sp>
        <p:nvSpPr>
          <p:cNvPr id="1572867" name="Rectangle 3"/>
          <p:cNvSpPr>
            <a:spLocks noGrp="1" noChangeArrowheads="1"/>
          </p:cNvSpPr>
          <p:nvPr>
            <p:ph type="body" idx="1"/>
          </p:nvPr>
        </p:nvSpPr>
        <p:spPr/>
        <p:txBody>
          <a:bodyPr/>
          <a:lstStyle/>
          <a:p>
            <a:pPr>
              <a:buFont typeface="Wingdings" pitchFamily="2" charset="2"/>
              <a:buNone/>
            </a:pPr>
            <a:r>
              <a:rPr lang="en-CA" sz="2800" b="1">
                <a:solidFill>
                  <a:schemeClr val="folHlink"/>
                </a:solidFill>
              </a:rPr>
              <a:t>1.</a:t>
            </a:r>
            <a:r>
              <a:rPr lang="en-CA" sz="2800" b="1">
                <a:solidFill>
                  <a:srgbClr val="008000"/>
                </a:solidFill>
              </a:rPr>
              <a:t> Detection</a:t>
            </a:r>
          </a:p>
          <a:p>
            <a:pPr lvl="1"/>
            <a:r>
              <a:rPr lang="en-CA" sz="2400"/>
              <a:t>Identify faults and their causes (errors)</a:t>
            </a:r>
          </a:p>
          <a:p>
            <a:pPr>
              <a:buFont typeface="Wingdings" pitchFamily="2" charset="2"/>
              <a:buNone/>
            </a:pPr>
            <a:r>
              <a:rPr lang="en-CA" sz="2800" b="1">
                <a:solidFill>
                  <a:schemeClr val="folHlink"/>
                </a:solidFill>
              </a:rPr>
              <a:t>2.</a:t>
            </a:r>
            <a:r>
              <a:rPr lang="en-CA" sz="2800" b="1">
                <a:solidFill>
                  <a:srgbClr val="008000"/>
                </a:solidFill>
              </a:rPr>
              <a:t> Assessment</a:t>
            </a:r>
          </a:p>
          <a:p>
            <a:pPr lvl="1"/>
            <a:r>
              <a:rPr lang="en-US" altLang="ja-JP" sz="2400">
                <a:ea typeface="ＭＳ Ｐゴシック" charset="-128"/>
              </a:rPr>
              <a:t>Assess the extent to which the system state has been damaged or corrupted.</a:t>
            </a:r>
            <a:endParaRPr lang="en-CA" sz="2400"/>
          </a:p>
          <a:p>
            <a:pPr>
              <a:buFont typeface="Wingdings" pitchFamily="2" charset="2"/>
              <a:buNone/>
            </a:pPr>
            <a:r>
              <a:rPr lang="en-CA" sz="2800" b="1">
                <a:solidFill>
                  <a:schemeClr val="folHlink"/>
                </a:solidFill>
              </a:rPr>
              <a:t>3.</a:t>
            </a:r>
            <a:r>
              <a:rPr lang="en-CA" sz="2800" b="1">
                <a:solidFill>
                  <a:srgbClr val="008000"/>
                </a:solidFill>
              </a:rPr>
              <a:t> Recovery</a:t>
            </a:r>
          </a:p>
          <a:p>
            <a:pPr lvl="1"/>
            <a:r>
              <a:rPr lang="en-CA" sz="2400"/>
              <a:t>Remain operational or regain operational status</a:t>
            </a:r>
          </a:p>
          <a:p>
            <a:pPr>
              <a:buFont typeface="Wingdings" pitchFamily="2" charset="2"/>
              <a:buNone/>
            </a:pPr>
            <a:r>
              <a:rPr lang="en-CA" sz="2800" b="1">
                <a:solidFill>
                  <a:schemeClr val="folHlink"/>
                </a:solidFill>
              </a:rPr>
              <a:t>4.</a:t>
            </a:r>
            <a:r>
              <a:rPr lang="en-CA" sz="2800" b="1">
                <a:solidFill>
                  <a:srgbClr val="008000"/>
                </a:solidFill>
              </a:rPr>
              <a:t> Fault treatment and continued service</a:t>
            </a:r>
          </a:p>
          <a:p>
            <a:pPr lvl="1"/>
            <a:r>
              <a:rPr lang="en-CA" sz="2400"/>
              <a:t>Locate and repair the fault to prevent another occurence</a:t>
            </a:r>
          </a:p>
        </p:txBody>
      </p:sp>
    </p:spTree>
    <p:extLst>
      <p:ext uri="{BB962C8B-B14F-4D97-AF65-F5344CB8AC3E}">
        <p14:creationId xmlns:p14="http://schemas.microsoft.com/office/powerpoint/2010/main" val="266739016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72867">
                                            <p:txEl>
                                              <p:pRg st="0" end="0"/>
                                            </p:txEl>
                                          </p:spTgt>
                                        </p:tgtEl>
                                        <p:attrNameLst>
                                          <p:attrName>style.visibility</p:attrName>
                                        </p:attrNameLst>
                                      </p:cBhvr>
                                      <p:to>
                                        <p:strVal val="visible"/>
                                      </p:to>
                                    </p:set>
                                    <p:animEffect transition="in" filter="blinds(vertical)">
                                      <p:cBhvr>
                                        <p:cTn id="7" dur="500"/>
                                        <p:tgtEl>
                                          <p:spTgt spid="1572867">
                                            <p:txEl>
                                              <p:pRg st="0" end="0"/>
                                            </p:txEl>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572867">
                                            <p:txEl>
                                              <p:pRg st="1" end="1"/>
                                            </p:txEl>
                                          </p:spTgt>
                                        </p:tgtEl>
                                        <p:attrNameLst>
                                          <p:attrName>style.visibility</p:attrName>
                                        </p:attrNameLst>
                                      </p:cBhvr>
                                      <p:to>
                                        <p:strVal val="visible"/>
                                      </p:to>
                                    </p:set>
                                    <p:animEffect transition="in" filter="blinds(vertical)">
                                      <p:cBhvr>
                                        <p:cTn id="10" dur="500"/>
                                        <p:tgtEl>
                                          <p:spTgt spid="15728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572867">
                                            <p:txEl>
                                              <p:pRg st="2" end="2"/>
                                            </p:txEl>
                                          </p:spTgt>
                                        </p:tgtEl>
                                        <p:attrNameLst>
                                          <p:attrName>style.visibility</p:attrName>
                                        </p:attrNameLst>
                                      </p:cBhvr>
                                      <p:to>
                                        <p:strVal val="visible"/>
                                      </p:to>
                                    </p:set>
                                    <p:animEffect transition="in" filter="blinds(vertical)">
                                      <p:cBhvr>
                                        <p:cTn id="15" dur="500"/>
                                        <p:tgtEl>
                                          <p:spTgt spid="1572867">
                                            <p:txEl>
                                              <p:pRg st="2" end="2"/>
                                            </p:txEl>
                                          </p:spTgt>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1572867">
                                            <p:txEl>
                                              <p:pRg st="3" end="3"/>
                                            </p:txEl>
                                          </p:spTgt>
                                        </p:tgtEl>
                                        <p:attrNameLst>
                                          <p:attrName>style.visibility</p:attrName>
                                        </p:attrNameLst>
                                      </p:cBhvr>
                                      <p:to>
                                        <p:strVal val="visible"/>
                                      </p:to>
                                    </p:set>
                                    <p:animEffect transition="in" filter="blinds(vertical)">
                                      <p:cBhvr>
                                        <p:cTn id="18" dur="500"/>
                                        <p:tgtEl>
                                          <p:spTgt spid="157286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572867">
                                            <p:txEl>
                                              <p:pRg st="4" end="4"/>
                                            </p:txEl>
                                          </p:spTgt>
                                        </p:tgtEl>
                                        <p:attrNameLst>
                                          <p:attrName>style.visibility</p:attrName>
                                        </p:attrNameLst>
                                      </p:cBhvr>
                                      <p:to>
                                        <p:strVal val="visible"/>
                                      </p:to>
                                    </p:set>
                                    <p:animEffect transition="in" filter="blinds(vertical)">
                                      <p:cBhvr>
                                        <p:cTn id="23" dur="500"/>
                                        <p:tgtEl>
                                          <p:spTgt spid="1572867">
                                            <p:txEl>
                                              <p:pRg st="4" end="4"/>
                                            </p:txEl>
                                          </p:spTgt>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572867">
                                            <p:txEl>
                                              <p:pRg st="5" end="5"/>
                                            </p:txEl>
                                          </p:spTgt>
                                        </p:tgtEl>
                                        <p:attrNameLst>
                                          <p:attrName>style.visibility</p:attrName>
                                        </p:attrNameLst>
                                      </p:cBhvr>
                                      <p:to>
                                        <p:strVal val="visible"/>
                                      </p:to>
                                    </p:set>
                                    <p:animEffect transition="in" filter="blinds(vertical)">
                                      <p:cBhvr>
                                        <p:cTn id="26" dur="500"/>
                                        <p:tgtEl>
                                          <p:spTgt spid="157286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572867">
                                            <p:txEl>
                                              <p:pRg st="6" end="6"/>
                                            </p:txEl>
                                          </p:spTgt>
                                        </p:tgtEl>
                                        <p:attrNameLst>
                                          <p:attrName>style.visibility</p:attrName>
                                        </p:attrNameLst>
                                      </p:cBhvr>
                                      <p:to>
                                        <p:strVal val="visible"/>
                                      </p:to>
                                    </p:set>
                                    <p:animEffect transition="in" filter="blinds(vertical)">
                                      <p:cBhvr>
                                        <p:cTn id="31" dur="500"/>
                                        <p:tgtEl>
                                          <p:spTgt spid="1572867">
                                            <p:txEl>
                                              <p:pRg st="6" end="6"/>
                                            </p:txEl>
                                          </p:spTgt>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1572867">
                                            <p:txEl>
                                              <p:pRg st="7" end="7"/>
                                            </p:txEl>
                                          </p:spTgt>
                                        </p:tgtEl>
                                        <p:attrNameLst>
                                          <p:attrName>style.visibility</p:attrName>
                                        </p:attrNameLst>
                                      </p:cBhvr>
                                      <p:to>
                                        <p:strVal val="visible"/>
                                      </p:to>
                                    </p:set>
                                    <p:animEffect transition="in" filter="blinds(vertical)">
                                      <p:cBhvr>
                                        <p:cTn id="34" dur="500"/>
                                        <p:tgtEl>
                                          <p:spTgt spid="15728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286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1BD0DC59-3780-4934-B9DB-DA4C26F4E1E9}" type="slidenum">
              <a:rPr lang="ja-JP" altLang="en-US"/>
              <a:pPr/>
              <a:t>61</a:t>
            </a:fld>
            <a:endParaRPr lang="en-US" altLang="ja-JP"/>
          </a:p>
        </p:txBody>
      </p:sp>
      <p:sp>
        <p:nvSpPr>
          <p:cNvPr id="1577986" name="Rectangle 2"/>
          <p:cNvSpPr>
            <a:spLocks noGrp="1" noChangeArrowheads="1"/>
          </p:cNvSpPr>
          <p:nvPr>
            <p:ph type="title"/>
          </p:nvPr>
        </p:nvSpPr>
        <p:spPr/>
        <p:txBody>
          <a:bodyPr/>
          <a:lstStyle/>
          <a:p>
            <a:r>
              <a:rPr lang="en-US" altLang="ja-JP">
                <a:ea typeface="ＭＳ Ｐゴシック" charset="-128"/>
              </a:rPr>
              <a:t>Definition: </a:t>
            </a:r>
            <a:r>
              <a:rPr lang="en-US"/>
              <a:t>Fault Removal  /1</a:t>
            </a:r>
          </a:p>
        </p:txBody>
      </p:sp>
      <p:sp>
        <p:nvSpPr>
          <p:cNvPr id="1577987" name="Rectangle 3"/>
          <p:cNvSpPr>
            <a:spLocks noGrp="1" noChangeArrowheads="1"/>
          </p:cNvSpPr>
          <p:nvPr>
            <p:ph type="body" idx="1"/>
          </p:nvPr>
        </p:nvSpPr>
        <p:spPr/>
        <p:txBody>
          <a:bodyPr/>
          <a:lstStyle/>
          <a:p>
            <a:pPr>
              <a:lnSpc>
                <a:spcPct val="80000"/>
              </a:lnSpc>
            </a:pPr>
            <a:r>
              <a:rPr lang="en-CA" sz="2800"/>
              <a:t>Fault removal is performed both during the development phase, and during the operational life of a system. </a:t>
            </a:r>
          </a:p>
          <a:p>
            <a:pPr>
              <a:lnSpc>
                <a:spcPct val="80000"/>
              </a:lnSpc>
            </a:pPr>
            <a:r>
              <a:rPr lang="en-CA" sz="2800"/>
              <a:t>Fault removal during the development phase of a system life-cycle consists of three steps: </a:t>
            </a:r>
          </a:p>
          <a:p>
            <a:pPr>
              <a:lnSpc>
                <a:spcPct val="80000"/>
              </a:lnSpc>
              <a:buFont typeface="Wingdings" pitchFamily="2" charset="2"/>
              <a:buNone/>
            </a:pPr>
            <a:r>
              <a:rPr lang="en-CA" sz="2800"/>
              <a:t>	</a:t>
            </a:r>
            <a:r>
              <a:rPr lang="en-CA" sz="2800" b="1">
                <a:solidFill>
                  <a:schemeClr val="folHlink"/>
                </a:solidFill>
                <a:effectLst>
                  <a:outerShdw blurRad="38100" dist="38100" dir="2700000" algn="tl">
                    <a:srgbClr val="C0C0C0"/>
                  </a:outerShdw>
                </a:effectLst>
              </a:rPr>
              <a:t>verification </a:t>
            </a:r>
            <a:r>
              <a:rPr lang="en-CA" sz="2800" b="1">
                <a:solidFill>
                  <a:schemeClr val="folHlink"/>
                </a:solidFill>
                <a:effectLst>
                  <a:outerShdw blurRad="38100" dist="38100" dir="2700000" algn="tl">
                    <a:srgbClr val="C0C0C0"/>
                  </a:outerShdw>
                </a:effectLst>
                <a:sym typeface="Wingdings" pitchFamily="2" charset="2"/>
              </a:rPr>
              <a:t></a:t>
            </a:r>
            <a:r>
              <a:rPr lang="en-CA" sz="2800" b="1">
                <a:solidFill>
                  <a:schemeClr val="folHlink"/>
                </a:solidFill>
                <a:effectLst>
                  <a:outerShdw blurRad="38100" dist="38100" dir="2700000" algn="tl">
                    <a:srgbClr val="C0C0C0"/>
                  </a:outerShdw>
                </a:effectLst>
              </a:rPr>
              <a:t> diagnosis </a:t>
            </a:r>
            <a:r>
              <a:rPr lang="en-CA" sz="2800" b="1">
                <a:solidFill>
                  <a:schemeClr val="folHlink"/>
                </a:solidFill>
                <a:effectLst>
                  <a:outerShdw blurRad="38100" dist="38100" dir="2700000" algn="tl">
                    <a:srgbClr val="C0C0C0"/>
                  </a:outerShdw>
                </a:effectLst>
                <a:sym typeface="Wingdings" pitchFamily="2" charset="2"/>
              </a:rPr>
              <a:t></a:t>
            </a:r>
            <a:r>
              <a:rPr lang="en-CA" sz="2800" b="1">
                <a:solidFill>
                  <a:schemeClr val="folHlink"/>
                </a:solidFill>
                <a:effectLst>
                  <a:outerShdw blurRad="38100" dist="38100" dir="2700000" algn="tl">
                    <a:srgbClr val="C0C0C0"/>
                  </a:outerShdw>
                </a:effectLst>
              </a:rPr>
              <a:t> correction</a:t>
            </a:r>
          </a:p>
          <a:p>
            <a:pPr>
              <a:lnSpc>
                <a:spcPct val="80000"/>
              </a:lnSpc>
            </a:pPr>
            <a:r>
              <a:rPr lang="en-CA" sz="2800" i="1">
                <a:solidFill>
                  <a:srgbClr val="800000"/>
                </a:solidFill>
              </a:rPr>
              <a:t>Verification</a:t>
            </a:r>
            <a:r>
              <a:rPr lang="en-CA" sz="2800"/>
              <a:t> is the process of checking whether the system adheres to given properties, called the </a:t>
            </a:r>
            <a:r>
              <a:rPr lang="en-CA" sz="2800" i="1">
                <a:solidFill>
                  <a:srgbClr val="800000"/>
                </a:solidFill>
              </a:rPr>
              <a:t>verification conditions</a:t>
            </a:r>
            <a:r>
              <a:rPr lang="en-CA" sz="2800"/>
              <a:t>. If it does not, the other two steps follow: </a:t>
            </a:r>
            <a:r>
              <a:rPr lang="en-CA" sz="2800" i="1">
                <a:solidFill>
                  <a:srgbClr val="800000"/>
                </a:solidFill>
              </a:rPr>
              <a:t>diagnosing</a:t>
            </a:r>
            <a:r>
              <a:rPr lang="en-CA" sz="2800"/>
              <a:t> the faults that prevented the verification conditions from being fulfilled, and then performing the necessary </a:t>
            </a:r>
            <a:r>
              <a:rPr lang="en-CA" sz="2800" i="1">
                <a:solidFill>
                  <a:srgbClr val="800000"/>
                </a:solidFill>
              </a:rPr>
              <a:t>corrections</a:t>
            </a:r>
            <a:r>
              <a:rPr lang="en-CA" sz="2800"/>
              <a:t>. </a:t>
            </a:r>
          </a:p>
        </p:txBody>
      </p:sp>
    </p:spTree>
    <p:extLst>
      <p:ext uri="{BB962C8B-B14F-4D97-AF65-F5344CB8AC3E}">
        <p14:creationId xmlns:p14="http://schemas.microsoft.com/office/powerpoint/2010/main" val="2485870117"/>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5F8538BA-94C2-4890-B0CE-D748BE7AB8C6}" type="slidenum">
              <a:rPr lang="ja-JP" altLang="en-US"/>
              <a:pPr/>
              <a:t>62</a:t>
            </a:fld>
            <a:endParaRPr lang="en-US" altLang="ja-JP"/>
          </a:p>
        </p:txBody>
      </p:sp>
      <p:sp>
        <p:nvSpPr>
          <p:cNvPr id="1587202" name="Rectangle 2"/>
          <p:cNvSpPr>
            <a:spLocks noGrp="1" noChangeArrowheads="1"/>
          </p:cNvSpPr>
          <p:nvPr>
            <p:ph type="title"/>
          </p:nvPr>
        </p:nvSpPr>
        <p:spPr/>
        <p:txBody>
          <a:bodyPr/>
          <a:lstStyle/>
          <a:p>
            <a:r>
              <a:rPr lang="en-US" altLang="ja-JP">
                <a:ea typeface="ＭＳ Ｐゴシック" charset="-128"/>
              </a:rPr>
              <a:t>Definition: </a:t>
            </a:r>
            <a:r>
              <a:rPr lang="en-US"/>
              <a:t>Fault Removal  /2</a:t>
            </a:r>
          </a:p>
        </p:txBody>
      </p:sp>
      <p:sp>
        <p:nvSpPr>
          <p:cNvPr id="1587203" name="Rectangle 3"/>
          <p:cNvSpPr>
            <a:spLocks noGrp="1" noChangeArrowheads="1"/>
          </p:cNvSpPr>
          <p:nvPr>
            <p:ph type="body" idx="1"/>
          </p:nvPr>
        </p:nvSpPr>
        <p:spPr/>
        <p:txBody>
          <a:bodyPr/>
          <a:lstStyle/>
          <a:p>
            <a:pPr>
              <a:lnSpc>
                <a:spcPct val="90000"/>
              </a:lnSpc>
            </a:pPr>
            <a:r>
              <a:rPr lang="en-CA" sz="2400"/>
              <a:t>After correction, the verification process should be repeated in order to check that fault removal had no undesired consequences; the verification performed at this stage is usually called non-regression verification.</a:t>
            </a:r>
          </a:p>
          <a:p>
            <a:pPr>
              <a:lnSpc>
                <a:spcPct val="90000"/>
              </a:lnSpc>
            </a:pPr>
            <a:r>
              <a:rPr lang="en-CA" sz="2400"/>
              <a:t>Checking the specification is usually referred to as </a:t>
            </a:r>
            <a:r>
              <a:rPr lang="en-CA" sz="2400" b="1" i="1">
                <a:solidFill>
                  <a:srgbClr val="800000"/>
                </a:solidFill>
              </a:rPr>
              <a:t>validation</a:t>
            </a:r>
            <a:r>
              <a:rPr lang="en-CA" sz="2400"/>
              <a:t>. </a:t>
            </a:r>
          </a:p>
          <a:p>
            <a:pPr>
              <a:lnSpc>
                <a:spcPct val="90000"/>
              </a:lnSpc>
            </a:pPr>
            <a:r>
              <a:rPr lang="en-CA" sz="2400"/>
              <a:t>Uncovering specification faults can happen at any stage of the development, either during the specification phase itself, or during subsequent phases when evidence is found that the system will not implement its function, or that the implementation cannot be achieved in a cost effective way.</a:t>
            </a:r>
            <a:endParaRPr lang="en-US" sz="2400"/>
          </a:p>
        </p:txBody>
      </p:sp>
    </p:spTree>
    <p:extLst>
      <p:ext uri="{BB962C8B-B14F-4D97-AF65-F5344CB8AC3E}">
        <p14:creationId xmlns:p14="http://schemas.microsoft.com/office/powerpoint/2010/main" val="3954477732"/>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AD9A9BC1-8F3D-48BC-9481-6C78D877A6BB}" type="slidenum">
              <a:rPr lang="ja-JP" altLang="en-US"/>
              <a:pPr/>
              <a:t>63</a:t>
            </a:fld>
            <a:endParaRPr lang="en-US" altLang="ja-JP"/>
          </a:p>
        </p:txBody>
      </p:sp>
      <p:sp>
        <p:nvSpPr>
          <p:cNvPr id="1579010" name="Rectangle 2"/>
          <p:cNvSpPr>
            <a:spLocks noGrp="1" noChangeArrowheads="1"/>
          </p:cNvSpPr>
          <p:nvPr>
            <p:ph type="title"/>
          </p:nvPr>
        </p:nvSpPr>
        <p:spPr/>
        <p:txBody>
          <a:bodyPr/>
          <a:lstStyle/>
          <a:p>
            <a:r>
              <a:rPr lang="en-US" altLang="ja-JP">
                <a:ea typeface="ＭＳ Ｐゴシック" charset="-128"/>
              </a:rPr>
              <a:t>Definition: </a:t>
            </a:r>
            <a:r>
              <a:rPr lang="en-US"/>
              <a:t>Fault Forecasting</a:t>
            </a:r>
          </a:p>
        </p:txBody>
      </p:sp>
      <p:sp>
        <p:nvSpPr>
          <p:cNvPr id="1579011" name="Rectangle 3"/>
          <p:cNvSpPr>
            <a:spLocks noGrp="1" noChangeArrowheads="1"/>
          </p:cNvSpPr>
          <p:nvPr>
            <p:ph type="body" idx="1"/>
          </p:nvPr>
        </p:nvSpPr>
        <p:spPr/>
        <p:txBody>
          <a:bodyPr/>
          <a:lstStyle/>
          <a:p>
            <a:pPr>
              <a:lnSpc>
                <a:spcPct val="90000"/>
              </a:lnSpc>
            </a:pPr>
            <a:r>
              <a:rPr lang="en-CA" sz="2800"/>
              <a:t>Fault forecasting is conducted by performing an evaluation of the system behaviour with respect to fault occurrence or activation</a:t>
            </a:r>
          </a:p>
          <a:p>
            <a:pPr>
              <a:lnSpc>
                <a:spcPct val="90000"/>
              </a:lnSpc>
            </a:pPr>
            <a:r>
              <a:rPr lang="en-CA" sz="2800"/>
              <a:t>Evaluation has two aspects:</a:t>
            </a:r>
          </a:p>
          <a:p>
            <a:pPr lvl="1">
              <a:lnSpc>
                <a:spcPct val="90000"/>
              </a:lnSpc>
            </a:pPr>
            <a:r>
              <a:rPr lang="en-CA" sz="2400"/>
              <a:t>qualitative, or ordinal, evaluation, which aims to identify, classify, rank the failure modes, or the event combinations (component failures or environmental conditions) that would lead to system failures</a:t>
            </a:r>
          </a:p>
          <a:p>
            <a:pPr lvl="1">
              <a:lnSpc>
                <a:spcPct val="90000"/>
              </a:lnSpc>
            </a:pPr>
            <a:r>
              <a:rPr lang="en-CA" sz="2400"/>
              <a:t>quantitative, or probabilistic, evaluation, which aims to evaluate in terms of probabilities the extent to which some of the attributes of dependability are satisfied; those attributes are then viewed as measures of dependability</a:t>
            </a:r>
            <a:endParaRPr lang="en-US" sz="2400"/>
          </a:p>
        </p:txBody>
      </p:sp>
    </p:spTree>
    <p:extLst>
      <p:ext uri="{BB962C8B-B14F-4D97-AF65-F5344CB8AC3E}">
        <p14:creationId xmlns:p14="http://schemas.microsoft.com/office/powerpoint/2010/main" val="563678212"/>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ja-JP" altLang="en-US"/>
              <a:t>far@ucalgary.ca</a:t>
            </a:r>
            <a:endParaRPr lang="en-US" altLang="ja-JP"/>
          </a:p>
        </p:txBody>
      </p:sp>
      <p:sp>
        <p:nvSpPr>
          <p:cNvPr id="4" name="Slide Number Placeholder 3"/>
          <p:cNvSpPr>
            <a:spLocks noGrp="1"/>
          </p:cNvSpPr>
          <p:nvPr>
            <p:ph type="sldNum" sz="quarter" idx="12"/>
          </p:nvPr>
        </p:nvSpPr>
        <p:spPr/>
        <p:txBody>
          <a:bodyPr/>
          <a:lstStyle/>
          <a:p>
            <a:fld id="{CB2DFA4B-F3B1-4A97-BB63-E04BB62541BD}" type="slidenum">
              <a:rPr lang="ja-JP" altLang="en-US" smtClean="0"/>
              <a:pPr/>
              <a:t>64</a:t>
            </a:fld>
            <a:endParaRPr lang="en-US" altLang="ja-JP"/>
          </a:p>
        </p:txBody>
      </p:sp>
      <p:pic>
        <p:nvPicPr>
          <p:cNvPr id="2050050" name="Picture 2"/>
          <p:cNvPicPr>
            <a:picLocks noChangeAspect="1" noChangeArrowheads="1"/>
          </p:cNvPicPr>
          <p:nvPr/>
        </p:nvPicPr>
        <p:blipFill>
          <a:blip r:embed="rId2" cstate="print"/>
          <a:srcRect/>
          <a:stretch>
            <a:fillRect/>
          </a:stretch>
        </p:blipFill>
        <p:spPr bwMode="auto">
          <a:xfrm>
            <a:off x="1619272" y="1500174"/>
            <a:ext cx="6096000" cy="4572000"/>
          </a:xfrm>
          <a:prstGeom prst="rect">
            <a:avLst/>
          </a:prstGeom>
          <a:noFill/>
          <a:ln w="9525">
            <a:noFill/>
            <a:miter lim="800000"/>
            <a:headEnd/>
            <a:tailEnd/>
          </a:ln>
        </p:spPr>
      </p:pic>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D71A-B966-4AB2-A11D-FD2D8F16AF8A}"/>
              </a:ext>
            </a:extLst>
          </p:cNvPr>
          <p:cNvSpPr>
            <a:spLocks noGrp="1"/>
          </p:cNvSpPr>
          <p:nvPr>
            <p:ph type="title"/>
          </p:nvPr>
        </p:nvSpPr>
        <p:spPr/>
        <p:txBody>
          <a:bodyPr/>
          <a:lstStyle/>
          <a:p>
            <a:r>
              <a:rPr lang="en-US" dirty="0"/>
              <a:t>CEAB Graduate Attributes</a:t>
            </a:r>
          </a:p>
        </p:txBody>
      </p:sp>
      <p:sp>
        <p:nvSpPr>
          <p:cNvPr id="3" name="Content Placeholder 2">
            <a:extLst>
              <a:ext uri="{FF2B5EF4-FFF2-40B4-BE49-F238E27FC236}">
                <a16:creationId xmlns:a16="http://schemas.microsoft.com/office/drawing/2014/main" id="{41C5B8C0-FED2-4BD3-B3A2-BAB7E0951636}"/>
              </a:ext>
            </a:extLst>
          </p:cNvPr>
          <p:cNvSpPr>
            <a:spLocks noGrp="1"/>
          </p:cNvSpPr>
          <p:nvPr>
            <p:ph idx="1"/>
          </p:nvPr>
        </p:nvSpPr>
        <p:spPr>
          <a:xfrm>
            <a:off x="900113" y="1560513"/>
            <a:ext cx="8001000" cy="1143000"/>
          </a:xfrm>
        </p:spPr>
        <p:txBody>
          <a:bodyPr/>
          <a:lstStyle/>
          <a:p>
            <a:r>
              <a:rPr lang="en-US" dirty="0"/>
              <a:t>Each course has its unique signature</a:t>
            </a:r>
          </a:p>
          <a:p>
            <a:r>
              <a:rPr lang="en-US" dirty="0"/>
              <a:t>In SENG438 we focus on 3 main GAs</a:t>
            </a:r>
          </a:p>
        </p:txBody>
      </p:sp>
      <p:sp>
        <p:nvSpPr>
          <p:cNvPr id="4" name="Footer Placeholder 3">
            <a:extLst>
              <a:ext uri="{FF2B5EF4-FFF2-40B4-BE49-F238E27FC236}">
                <a16:creationId xmlns:a16="http://schemas.microsoft.com/office/drawing/2014/main" id="{FFC60E58-4EB6-4537-975D-40001A998DEC}"/>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5226C038-4CC0-439C-A395-54ADBAD4BD6C}"/>
              </a:ext>
            </a:extLst>
          </p:cNvPr>
          <p:cNvSpPr>
            <a:spLocks noGrp="1"/>
          </p:cNvSpPr>
          <p:nvPr>
            <p:ph type="sldNum" sz="quarter" idx="12"/>
          </p:nvPr>
        </p:nvSpPr>
        <p:spPr/>
        <p:txBody>
          <a:bodyPr/>
          <a:lstStyle/>
          <a:p>
            <a:fld id="{E0C33045-984B-4F44-A077-3B45BEEE9467}" type="slidenum">
              <a:rPr lang="ja-JP" altLang="en-US" smtClean="0"/>
              <a:pPr/>
              <a:t>7</a:t>
            </a:fld>
            <a:endParaRPr lang="en-US" altLang="ja-JP"/>
          </a:p>
        </p:txBody>
      </p:sp>
      <p:sp>
        <p:nvSpPr>
          <p:cNvPr id="6" name="Rectangle 5">
            <a:extLst>
              <a:ext uri="{FF2B5EF4-FFF2-40B4-BE49-F238E27FC236}">
                <a16:creationId xmlns:a16="http://schemas.microsoft.com/office/drawing/2014/main" id="{5085DAC0-1798-4028-802A-919B764812B2}"/>
              </a:ext>
            </a:extLst>
          </p:cNvPr>
          <p:cNvSpPr/>
          <p:nvPr/>
        </p:nvSpPr>
        <p:spPr>
          <a:xfrm>
            <a:off x="800100" y="3212976"/>
            <a:ext cx="7886700" cy="2462213"/>
          </a:xfrm>
          <a:prstGeom prst="rect">
            <a:avLst/>
          </a:prstGeom>
        </p:spPr>
        <p:txBody>
          <a:bodyPr wrap="square">
            <a:spAutoFit/>
          </a:bodyPr>
          <a:lstStyle/>
          <a:p>
            <a:r>
              <a:rPr lang="en-US" sz="1400" b="0" dirty="0">
                <a:solidFill>
                  <a:srgbClr val="FF0000"/>
                </a:solidFill>
              </a:rPr>
              <a:t>A1. A knowledge base for engineering</a:t>
            </a:r>
            <a:r>
              <a:rPr lang="en-US" sz="1400" b="0" dirty="0"/>
              <a:t>	A7. Communication skills</a:t>
            </a:r>
          </a:p>
          <a:p>
            <a:r>
              <a:rPr lang="en-US" sz="1400" b="0" dirty="0"/>
              <a:t>A2. Problem analysis			A8. Professionalism</a:t>
            </a:r>
          </a:p>
          <a:p>
            <a:r>
              <a:rPr lang="en-US" sz="1400" b="0" dirty="0">
                <a:solidFill>
                  <a:srgbClr val="FF0000"/>
                </a:solidFill>
              </a:rPr>
              <a:t>A3. Investigation</a:t>
            </a:r>
            <a:r>
              <a:rPr lang="en-US" sz="1400" b="0" dirty="0"/>
              <a:t>			A9. Impact of engineering on society/environment</a:t>
            </a:r>
          </a:p>
          <a:p>
            <a:r>
              <a:rPr lang="en-US" sz="1400" b="0" dirty="0"/>
              <a:t>A4. Design				A10. Ethics and equity</a:t>
            </a:r>
          </a:p>
          <a:p>
            <a:r>
              <a:rPr lang="en-US" sz="1400" b="0" dirty="0">
                <a:solidFill>
                  <a:srgbClr val="FF0000"/>
                </a:solidFill>
              </a:rPr>
              <a:t>A5. Use of engineering tools</a:t>
            </a:r>
            <a:r>
              <a:rPr lang="en-US" sz="1400" b="0" dirty="0"/>
              <a:t>		A11. Economics and project management</a:t>
            </a:r>
          </a:p>
          <a:p>
            <a:r>
              <a:rPr lang="en-US" sz="1400" b="0" dirty="0"/>
              <a:t>A6. Individual and team work		A12. Life-long learning	</a:t>
            </a:r>
          </a:p>
          <a:p>
            <a:endParaRPr lang="en-US" sz="1400" b="0" dirty="0"/>
          </a:p>
          <a:p>
            <a:r>
              <a:rPr lang="en-US" sz="1400" b="0" dirty="0"/>
              <a:t>The level at which the learning outcome is addressed in this course:</a:t>
            </a:r>
          </a:p>
          <a:p>
            <a:r>
              <a:rPr lang="en-US" sz="1400" b="0" dirty="0"/>
              <a:t>	I (Introduced):		Introductory level</a:t>
            </a:r>
          </a:p>
          <a:p>
            <a:r>
              <a:rPr lang="en-US" sz="1400" b="0" dirty="0"/>
              <a:t>	D (Developed):		Intermediate development level	</a:t>
            </a:r>
          </a:p>
          <a:p>
            <a:r>
              <a:rPr lang="en-US" sz="1400" b="0" dirty="0"/>
              <a:t>	A (Applied):		Advanced application level</a:t>
            </a:r>
          </a:p>
        </p:txBody>
      </p:sp>
    </p:spTree>
    <p:extLst>
      <p:ext uri="{BB962C8B-B14F-4D97-AF65-F5344CB8AC3E}">
        <p14:creationId xmlns:p14="http://schemas.microsoft.com/office/powerpoint/2010/main" val="740606755"/>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Theory + Practice</a:t>
            </a:r>
          </a:p>
        </p:txBody>
      </p:sp>
      <p:sp>
        <p:nvSpPr>
          <p:cNvPr id="3075" name="Rectangle 3"/>
          <p:cNvSpPr>
            <a:spLocks noGrp="1" noChangeArrowheads="1"/>
          </p:cNvSpPr>
          <p:nvPr>
            <p:ph idx="1"/>
          </p:nvPr>
        </p:nvSpPr>
        <p:spPr>
          <a:xfrm>
            <a:off x="683568" y="1644705"/>
            <a:ext cx="8064896" cy="753146"/>
          </a:xfrm>
        </p:spPr>
        <p:txBody>
          <a:bodyPr/>
          <a:lstStyle/>
          <a:p>
            <a:r>
              <a:rPr lang="en-US" sz="2800" dirty="0"/>
              <a:t>We need to mix </a:t>
            </a:r>
            <a:r>
              <a:rPr lang="en-US" sz="2800" dirty="0">
                <a:solidFill>
                  <a:srgbClr val="FF0000"/>
                </a:solidFill>
              </a:rPr>
              <a:t>Theory</a:t>
            </a:r>
            <a:r>
              <a:rPr lang="en-US" sz="2800" dirty="0"/>
              <a:t> and </a:t>
            </a:r>
            <a:r>
              <a:rPr lang="en-US" sz="2800" dirty="0">
                <a:solidFill>
                  <a:srgbClr val="FF0000"/>
                </a:solidFill>
              </a:rPr>
              <a:t>Practice</a:t>
            </a:r>
            <a:r>
              <a:rPr lang="en-US" sz="2800" dirty="0"/>
              <a:t> in this course</a:t>
            </a:r>
          </a:p>
        </p:txBody>
      </p:sp>
      <p:sp>
        <p:nvSpPr>
          <p:cNvPr id="4" name="AutoShape 5"/>
          <p:cNvSpPr>
            <a:spLocks noChangeArrowheads="1"/>
          </p:cNvSpPr>
          <p:nvPr/>
        </p:nvSpPr>
        <p:spPr bwMode="auto">
          <a:xfrm>
            <a:off x="1835696" y="2924696"/>
            <a:ext cx="5473700" cy="936625"/>
          </a:xfrm>
          <a:prstGeom prst="leftRightArrow">
            <a:avLst>
              <a:gd name="adj1" fmla="val 52880"/>
              <a:gd name="adj2" fmla="val 85767"/>
            </a:avLst>
          </a:prstGeom>
          <a:gradFill rotWithShape="1">
            <a:gsLst>
              <a:gs pos="0">
                <a:srgbClr val="FFFFFF"/>
              </a:gs>
              <a:gs pos="100000">
                <a:srgbClr val="003399"/>
              </a:gs>
            </a:gsLst>
            <a:lin ang="0" scaled="1"/>
          </a:gradFill>
          <a:ln w="12700">
            <a:solidFill>
              <a:schemeClr val="tx1"/>
            </a:solidFill>
            <a:miter lim="800000"/>
            <a:headEnd/>
            <a:tailEnd/>
          </a:ln>
        </p:spPr>
        <p:txBody>
          <a:bodyPr wrap="none" anchor="ctr"/>
          <a:lstStyle/>
          <a:p>
            <a:endParaRPr lang="en-CA" sz="1600"/>
          </a:p>
        </p:txBody>
      </p:sp>
      <p:sp>
        <p:nvSpPr>
          <p:cNvPr id="5" name="Rectangle 6"/>
          <p:cNvSpPr>
            <a:spLocks noChangeArrowheads="1"/>
          </p:cNvSpPr>
          <p:nvPr/>
        </p:nvSpPr>
        <p:spPr bwMode="auto">
          <a:xfrm>
            <a:off x="6731546" y="3859734"/>
            <a:ext cx="731290" cy="338554"/>
          </a:xfrm>
          <a:prstGeom prst="rect">
            <a:avLst/>
          </a:prstGeom>
          <a:noFill/>
          <a:ln w="12700">
            <a:noFill/>
            <a:miter lim="800000"/>
            <a:headEnd/>
            <a:tailEnd/>
          </a:ln>
        </p:spPr>
        <p:txBody>
          <a:bodyPr wrap="none">
            <a:spAutoFit/>
          </a:bodyPr>
          <a:lstStyle/>
          <a:p>
            <a:r>
              <a:rPr lang="en-US" sz="1600" b="1" i="0">
                <a:solidFill>
                  <a:schemeClr val="tx2"/>
                </a:solidFill>
              </a:rPr>
              <a:t>Tools</a:t>
            </a:r>
          </a:p>
        </p:txBody>
      </p:sp>
      <p:sp>
        <p:nvSpPr>
          <p:cNvPr id="6" name="Rectangle 7"/>
          <p:cNvSpPr>
            <a:spLocks noChangeArrowheads="1"/>
          </p:cNvSpPr>
          <p:nvPr/>
        </p:nvSpPr>
        <p:spPr bwMode="auto">
          <a:xfrm>
            <a:off x="966501" y="3871383"/>
            <a:ext cx="2745408" cy="338554"/>
          </a:xfrm>
          <a:prstGeom prst="rect">
            <a:avLst/>
          </a:prstGeom>
          <a:noFill/>
          <a:ln w="12700">
            <a:noFill/>
            <a:miter lim="800000"/>
            <a:headEnd/>
            <a:tailEnd/>
          </a:ln>
        </p:spPr>
        <p:txBody>
          <a:bodyPr wrap="square">
            <a:spAutoFit/>
          </a:bodyPr>
          <a:lstStyle/>
          <a:p>
            <a:r>
              <a:rPr lang="en-US" sz="1600" b="1" i="0" dirty="0">
                <a:solidFill>
                  <a:schemeClr val="tx2"/>
                </a:solidFill>
              </a:rPr>
              <a:t>Concepts, Foundations</a:t>
            </a:r>
          </a:p>
        </p:txBody>
      </p:sp>
      <p:sp>
        <p:nvSpPr>
          <p:cNvPr id="7" name="Rectangle 8"/>
          <p:cNvSpPr>
            <a:spLocks noChangeArrowheads="1"/>
          </p:cNvSpPr>
          <p:nvPr/>
        </p:nvSpPr>
        <p:spPr bwMode="auto">
          <a:xfrm>
            <a:off x="6782991" y="2569992"/>
            <a:ext cx="1019831" cy="338554"/>
          </a:xfrm>
          <a:prstGeom prst="rect">
            <a:avLst/>
          </a:prstGeom>
          <a:noFill/>
          <a:ln w="12700">
            <a:noFill/>
            <a:miter lim="800000"/>
            <a:headEnd/>
            <a:tailEnd/>
          </a:ln>
        </p:spPr>
        <p:txBody>
          <a:bodyPr wrap="none">
            <a:spAutoFit/>
          </a:bodyPr>
          <a:lstStyle/>
          <a:p>
            <a:r>
              <a:rPr lang="en-US" sz="1600" b="1" i="0" dirty="0">
                <a:solidFill>
                  <a:schemeClr val="tx2"/>
                </a:solidFill>
              </a:rPr>
              <a:t>Practice</a:t>
            </a:r>
          </a:p>
        </p:txBody>
      </p:sp>
      <p:sp>
        <p:nvSpPr>
          <p:cNvPr id="8" name="Rectangle 9"/>
          <p:cNvSpPr>
            <a:spLocks noChangeArrowheads="1"/>
          </p:cNvSpPr>
          <p:nvPr/>
        </p:nvSpPr>
        <p:spPr bwMode="auto">
          <a:xfrm>
            <a:off x="970509" y="2492896"/>
            <a:ext cx="1975221" cy="338554"/>
          </a:xfrm>
          <a:prstGeom prst="rect">
            <a:avLst/>
          </a:prstGeom>
          <a:noFill/>
          <a:ln w="12700">
            <a:noFill/>
            <a:miter lim="800000"/>
            <a:headEnd/>
            <a:tailEnd/>
          </a:ln>
        </p:spPr>
        <p:txBody>
          <a:bodyPr wrap="none">
            <a:spAutoFit/>
          </a:bodyPr>
          <a:lstStyle/>
          <a:p>
            <a:r>
              <a:rPr lang="en-US" sz="1600" b="1" i="0" dirty="0">
                <a:solidFill>
                  <a:schemeClr val="tx2"/>
                </a:solidFill>
              </a:rPr>
              <a:t>Theory, Research</a:t>
            </a:r>
          </a:p>
        </p:txBody>
      </p:sp>
      <p:sp>
        <p:nvSpPr>
          <p:cNvPr id="9" name="Rectangle 10"/>
          <p:cNvSpPr>
            <a:spLocks noChangeArrowheads="1"/>
          </p:cNvSpPr>
          <p:nvPr/>
        </p:nvSpPr>
        <p:spPr bwMode="auto">
          <a:xfrm>
            <a:off x="4355975" y="2927871"/>
            <a:ext cx="1904083" cy="898525"/>
          </a:xfrm>
          <a:prstGeom prst="rect">
            <a:avLst/>
          </a:prstGeom>
          <a:gradFill rotWithShape="1">
            <a:gsLst>
              <a:gs pos="0">
                <a:srgbClr val="FF6600">
                  <a:alpha val="46001"/>
                </a:srgbClr>
              </a:gs>
              <a:gs pos="100000">
                <a:srgbClr val="762F00"/>
              </a:gs>
            </a:gsLst>
            <a:lin ang="5400000" scaled="1"/>
          </a:gradFill>
          <a:ln w="12700">
            <a:noFill/>
            <a:miter lim="800000"/>
            <a:headEnd/>
            <a:tailEnd/>
          </a:ln>
        </p:spPr>
        <p:txBody>
          <a:bodyPr wrap="none" anchor="ctr"/>
          <a:lstStyle/>
          <a:p>
            <a:pPr algn="ctr"/>
            <a:r>
              <a:rPr lang="en-US" sz="1600" b="1" i="0" dirty="0">
                <a:solidFill>
                  <a:schemeClr val="bg1"/>
                </a:solidFill>
              </a:rPr>
              <a:t>This Course</a:t>
            </a:r>
            <a:endParaRPr lang="en-US" sz="1600" dirty="0"/>
          </a:p>
        </p:txBody>
      </p:sp>
      <p:sp>
        <p:nvSpPr>
          <p:cNvPr id="12" name="Rectangle 18"/>
          <p:cNvSpPr>
            <a:spLocks noChangeArrowheads="1"/>
          </p:cNvSpPr>
          <p:nvPr/>
        </p:nvSpPr>
        <p:spPr bwMode="auto">
          <a:xfrm>
            <a:off x="996159" y="4152007"/>
            <a:ext cx="2686954" cy="584775"/>
          </a:xfrm>
          <a:prstGeom prst="rect">
            <a:avLst/>
          </a:prstGeom>
          <a:noFill/>
          <a:ln w="12700">
            <a:noFill/>
            <a:miter lim="800000"/>
            <a:headEnd/>
            <a:tailEnd/>
          </a:ln>
        </p:spPr>
        <p:txBody>
          <a:bodyPr wrap="none">
            <a:spAutoFit/>
          </a:bodyPr>
          <a:lstStyle/>
          <a:p>
            <a:pPr algn="ctr"/>
            <a:r>
              <a:rPr lang="en-US" sz="1600" b="1" i="0" dirty="0">
                <a:solidFill>
                  <a:srgbClr val="FF0000"/>
                </a:solidFill>
              </a:rPr>
              <a:t>Lectures</a:t>
            </a:r>
          </a:p>
          <a:p>
            <a:pPr algn="ctr"/>
            <a:r>
              <a:rPr lang="en-US" sz="1600" b="1" i="0" dirty="0">
                <a:solidFill>
                  <a:srgbClr val="FF0000"/>
                </a:solidFill>
              </a:rPr>
              <a:t>Midterm and Final Exam</a:t>
            </a:r>
          </a:p>
        </p:txBody>
      </p:sp>
      <p:sp>
        <p:nvSpPr>
          <p:cNvPr id="14" name="Rectangle 20"/>
          <p:cNvSpPr>
            <a:spLocks noChangeArrowheads="1"/>
          </p:cNvSpPr>
          <p:nvPr/>
        </p:nvSpPr>
        <p:spPr bwMode="auto">
          <a:xfrm>
            <a:off x="6782991" y="4327961"/>
            <a:ext cx="925253" cy="584775"/>
          </a:xfrm>
          <a:prstGeom prst="rect">
            <a:avLst/>
          </a:prstGeom>
          <a:noFill/>
          <a:ln w="12700">
            <a:noFill/>
            <a:miter lim="800000"/>
            <a:headEnd/>
            <a:tailEnd/>
          </a:ln>
        </p:spPr>
        <p:txBody>
          <a:bodyPr wrap="none">
            <a:spAutoFit/>
          </a:bodyPr>
          <a:lstStyle/>
          <a:p>
            <a:r>
              <a:rPr lang="en-US" sz="1600" b="1" i="0" dirty="0">
                <a:solidFill>
                  <a:srgbClr val="FF0000"/>
                </a:solidFill>
              </a:rPr>
              <a:t>Labs</a:t>
            </a:r>
          </a:p>
          <a:p>
            <a:r>
              <a:rPr lang="en-US" sz="1600" b="1" i="0" dirty="0">
                <a:solidFill>
                  <a:srgbClr val="FF0000"/>
                </a:solidFill>
              </a:rPr>
              <a:t>Project</a:t>
            </a:r>
          </a:p>
        </p:txBody>
      </p:sp>
      <p:sp>
        <p:nvSpPr>
          <p:cNvPr id="13" name="Rectangle 3">
            <a:extLst>
              <a:ext uri="{FF2B5EF4-FFF2-40B4-BE49-F238E27FC236}">
                <a16:creationId xmlns:a16="http://schemas.microsoft.com/office/drawing/2014/main" id="{6AC94D10-8974-421E-B628-E2EB82B76D5F}"/>
              </a:ext>
            </a:extLst>
          </p:cNvPr>
          <p:cNvSpPr txBox="1">
            <a:spLocks noChangeArrowheads="1"/>
          </p:cNvSpPr>
          <p:nvPr/>
        </p:nvSpPr>
        <p:spPr bwMode="auto">
          <a:xfrm>
            <a:off x="899592" y="4915978"/>
            <a:ext cx="7915276" cy="11053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r>
              <a:rPr lang="en-US" altLang="zh-CN" sz="2400" b="0" kern="0" dirty="0">
                <a:ea typeface="SimSun" pitchFamily="2" charset="-122"/>
              </a:rPr>
              <a:t>Practical Engineering course </a:t>
            </a:r>
          </a:p>
          <a:p>
            <a:pPr lvl="1"/>
            <a:r>
              <a:rPr lang="en-US" altLang="zh-CN" sz="2000" b="0" kern="0" dirty="0">
                <a:ea typeface="SimSun" pitchFamily="2" charset="-122"/>
              </a:rPr>
              <a:t>Novelty of problem; multiplicity of solution </a:t>
            </a:r>
          </a:p>
        </p:txBody>
      </p:sp>
      <p:sp>
        <p:nvSpPr>
          <p:cNvPr id="15" name="Slide Number Placeholder 5">
            <a:extLst>
              <a:ext uri="{FF2B5EF4-FFF2-40B4-BE49-F238E27FC236}">
                <a16:creationId xmlns:a16="http://schemas.microsoft.com/office/drawing/2014/main" id="{36C60300-687B-4458-988C-0319FA7C10EA}"/>
              </a:ext>
            </a:extLst>
          </p:cNvPr>
          <p:cNvSpPr>
            <a:spLocks noGrp="1"/>
          </p:cNvSpPr>
          <p:nvPr>
            <p:ph type="sldNum" sz="quarter" idx="12"/>
          </p:nvPr>
        </p:nvSpPr>
        <p:spPr>
          <a:xfrm>
            <a:off x="6781800" y="6413500"/>
            <a:ext cx="1905000" cy="400050"/>
          </a:xfrm>
        </p:spPr>
        <p:txBody>
          <a:bodyPr/>
          <a:lstStyle/>
          <a:p>
            <a:fld id="{A737B254-A360-4A8F-8283-F14A417394A7}" type="slidenum">
              <a:rPr lang="ja-JP" altLang="en-US"/>
              <a:pPr/>
              <a:t>8</a:t>
            </a:fld>
            <a:endParaRPr lang="en-US" altLang="ja-JP" dirty="0"/>
          </a:p>
        </p:txBody>
      </p:sp>
    </p:spTree>
    <p:extLst>
      <p:ext uri="{BB962C8B-B14F-4D97-AF65-F5344CB8AC3E}">
        <p14:creationId xmlns:p14="http://schemas.microsoft.com/office/powerpoint/2010/main" val="31277195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46AD-0EDD-4613-A7C4-8F7AB5F0E364}"/>
              </a:ext>
            </a:extLst>
          </p:cNvPr>
          <p:cNvSpPr>
            <a:spLocks noGrp="1"/>
          </p:cNvSpPr>
          <p:nvPr>
            <p:ph type="title"/>
          </p:nvPr>
        </p:nvSpPr>
        <p:spPr/>
        <p:txBody>
          <a:bodyPr/>
          <a:lstStyle/>
          <a:p>
            <a:r>
              <a:rPr lang="en-US" dirty="0"/>
              <a:t>Course Delivery</a:t>
            </a:r>
          </a:p>
        </p:txBody>
      </p:sp>
      <p:sp>
        <p:nvSpPr>
          <p:cNvPr id="3" name="Content Placeholder 2">
            <a:extLst>
              <a:ext uri="{FF2B5EF4-FFF2-40B4-BE49-F238E27FC236}">
                <a16:creationId xmlns:a16="http://schemas.microsoft.com/office/drawing/2014/main" id="{258643EC-F067-4D7F-970D-20D23F0F2A6F}"/>
              </a:ext>
            </a:extLst>
          </p:cNvPr>
          <p:cNvSpPr>
            <a:spLocks noGrp="1"/>
          </p:cNvSpPr>
          <p:nvPr>
            <p:ph idx="1"/>
          </p:nvPr>
        </p:nvSpPr>
        <p:spPr/>
        <p:txBody>
          <a:bodyPr/>
          <a:lstStyle/>
          <a:p>
            <a:r>
              <a:rPr lang="en-US" sz="2800" dirty="0" err="1"/>
              <a:t>GoF</a:t>
            </a:r>
            <a:r>
              <a:rPr lang="en-US" sz="2800" dirty="0"/>
              <a:t> (Good Old Fashion) style Lectures/Labs</a:t>
            </a:r>
          </a:p>
          <a:p>
            <a:r>
              <a:rPr lang="en-US" sz="2800" dirty="0"/>
              <a:t>Competitive and energetic learning environment</a:t>
            </a:r>
          </a:p>
          <a:p>
            <a:r>
              <a:rPr lang="en-US" sz="2800" dirty="0"/>
              <a:t>No flip, flop, summersault, etc.!</a:t>
            </a:r>
          </a:p>
          <a:p>
            <a:r>
              <a:rPr lang="en-US" sz="2800" dirty="0"/>
              <a:t>No non-sense entertainment, no info-</a:t>
            </a:r>
            <a:r>
              <a:rPr lang="en-US" sz="2800" dirty="0" err="1"/>
              <a:t>tainment</a:t>
            </a:r>
            <a:r>
              <a:rPr lang="en-US" sz="2800" dirty="0"/>
              <a:t>, no monkey business!</a:t>
            </a:r>
          </a:p>
          <a:p>
            <a:endParaRPr lang="en-US" sz="2800" dirty="0"/>
          </a:p>
          <a:p>
            <a:r>
              <a:rPr lang="en-US" altLang="zh-CN" sz="2800" dirty="0">
                <a:ea typeface="SimSun" pitchFamily="2" charset="-122"/>
              </a:rPr>
              <a:t>Attend lectures and labs: there is more to lectures than to the slides and notes</a:t>
            </a:r>
          </a:p>
          <a:p>
            <a:endParaRPr lang="en-US" sz="2800" dirty="0"/>
          </a:p>
        </p:txBody>
      </p:sp>
      <p:sp>
        <p:nvSpPr>
          <p:cNvPr id="4" name="Footer Placeholder 3">
            <a:extLst>
              <a:ext uri="{FF2B5EF4-FFF2-40B4-BE49-F238E27FC236}">
                <a16:creationId xmlns:a16="http://schemas.microsoft.com/office/drawing/2014/main" id="{F4F678B9-254A-4F1D-8525-5CA959B49755}"/>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46F2BC62-3929-43EE-B780-41CDC2E74334}"/>
              </a:ext>
            </a:extLst>
          </p:cNvPr>
          <p:cNvSpPr>
            <a:spLocks noGrp="1"/>
          </p:cNvSpPr>
          <p:nvPr>
            <p:ph type="sldNum" sz="quarter" idx="12"/>
          </p:nvPr>
        </p:nvSpPr>
        <p:spPr/>
        <p:txBody>
          <a:bodyPr/>
          <a:lstStyle/>
          <a:p>
            <a:fld id="{E0C33045-984B-4F44-A077-3B45BEEE9467}" type="slidenum">
              <a:rPr lang="ja-JP" altLang="en-US" smtClean="0"/>
              <a:pPr/>
              <a:t>9</a:t>
            </a:fld>
            <a:endParaRPr lang="en-US" altLang="ja-JP"/>
          </a:p>
        </p:txBody>
      </p:sp>
    </p:spTree>
    <p:extLst>
      <p:ext uri="{BB962C8B-B14F-4D97-AF65-F5344CB8AC3E}">
        <p14:creationId xmlns:p14="http://schemas.microsoft.com/office/powerpoint/2010/main" val="2928298415"/>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PWATCHLASTPREPREVISION" val="51"/>
  <p:tag name="MMPROD_NEXTUNIQUEID" val="10012"/>
  <p:tag name="MMPROD_UIDATA" val="&lt;database version=&quot;7.0&quot;&gt;&lt;object type=&quot;1&quot; unique_id=&quot;10001&quot;&gt;&lt;object type=&quot;2&quot; unique_id=&quot;10735&quot;&gt;&lt;object type=&quot;3&quot; unique_id=&quot;10736&quot;&gt;&lt;property id=&quot;20148&quot; value=&quot;5&quot;/&gt;&lt;property id=&quot;20300&quot; value=&quot;Slide 1 - &amp;quot;SENG 521&amp;#x0D;&amp;#x0A;Software Reliability &amp;amp; Software Quality&amp;quot;&quot;/&gt;&lt;property id=&quot;20307&quot; value=&quot;585&quot;/&gt;&lt;/object&gt;&lt;object type=&quot;3&quot; unique_id=&quot;10737&quot;&gt;&lt;property id=&quot;20148&quot; value=&quot;5&quot;/&gt;&lt;property id=&quot;20300&quot; value=&quot;Slide 2 - &amp;quot;Contents&amp;quot;&quot;/&gt;&lt;property id=&quot;20307&quot; value=&quot;527&quot;/&gt;&lt;/object&gt;&lt;object type=&quot;3&quot; unique_id=&quot;10739&quot;&gt;&lt;property id=&quot;20148&quot; value=&quot;5&quot;/&gt;&lt;property id=&quot;20300&quot; value=&quot;Slide 6 - &amp;quot;Terminology &amp;amp; Scope&amp;quot;&quot;/&gt;&lt;property id=&quot;20307&quot; value=&quot;1656&quot;/&gt;&lt;/object&gt;&lt;object type=&quot;3&quot; unique_id=&quot;10740&quot;&gt;&lt;property id=&quot;20148&quot; value=&quot;5&quot;/&gt;&lt;property id=&quot;20300&quot; value=&quot;Slide 8 - &amp;quot;Software Quality&amp;quot;&quot;/&gt;&lt;property id=&quot;20307&quot; value=&quot;1650&quot;/&gt;&lt;/object&gt;&lt;object type=&quot;3&quot; unique_id=&quot;10742&quot;&gt;&lt;property id=&quot;20148&quot; value=&quot;5&quot;/&gt;&lt;property id=&quot;20300&quot; value=&quot;Slide 9 - &amp;quot;At The End …&amp;quot;&quot;/&gt;&lt;property id=&quot;20307&quot; value=&quot;1652&quot;/&gt;&lt;/object&gt;&lt;object type=&quot;3&quot; unique_id=&quot;10743&quot;&gt;&lt;property id=&quot;20148&quot; value=&quot;5&quot;/&gt;&lt;property id=&quot;20300&quot; value=&quot;Slide 10 - &amp;quot;Question to Ask&amp;quot;&quot;/&gt;&lt;property id=&quot;20307&quot; value=&quot;1648&quot;/&gt;&lt;/object&gt;&lt;object type=&quot;3&quot; unique_id=&quot;10744&quot;&gt;&lt;property id=&quot;20148&quot; value=&quot;5&quot;/&gt;&lt;property id=&quot;20300&quot; value=&quot;Slide 11 - &amp;quot;Moral&amp;quot;&quot;/&gt;&lt;property id=&quot;20307&quot; value=&quot;1653&quot;/&gt;&lt;/object&gt;&lt;object type=&quot;3&quot; unique_id=&quot;10745&quot;&gt;&lt;property id=&quot;20148&quot; value=&quot;5&quot;/&gt;&lt;property id=&quot;20300&quot; value=&quot;Slide 12 - &amp;quot;Section 1&amp;quot;&quot;/&gt;&lt;property id=&quot;20307&quot; value=&quot;1440&quot;/&gt;&lt;/object&gt;&lt;object type=&quot;3&quot; unique_id=&quot;10746&quot;&gt;&lt;property id=&quot;20148&quot; value=&quot;5&quot;/&gt;&lt;property id=&quot;20300&quot; value=&quot;Slide 27 - &amp;quot;Cost of a Defect …&amp;quot;&quot;/&gt;&lt;property id=&quot;20307&quot; value=&quot;1614&quot;/&gt;&lt;/object&gt;&lt;object type=&quot;3&quot; unique_id=&quot;10749&quot;&gt;&lt;property id=&quot;20148&quot; value=&quot;5&quot;/&gt;&lt;property id=&quot;20300&quot; value=&quot;Slide 26 - &amp;quot;Fatal Software Examples&amp;quot;&quot;/&gt;&lt;property id=&quot;20307&quot; value=&quot;1641&quot;/&gt;&lt;/object&gt;&lt;object type=&quot;3&quot; unique_id=&quot;10752&quot;&gt;&lt;property id=&quot;20148&quot; value=&quot;5&quot;/&gt;&lt;property id=&quot;20300&quot; value=&quot;Slide 28 - &amp;quot;A Central Question&amp;quot;&quot;/&gt;&lt;property id=&quot;20307&quot; value=&quot;1379&quot;/&gt;&lt;/object&gt;&lt;object type=&quot;3&quot; unique_id=&quot;10753&quot;&gt;&lt;property id=&quot;20148&quot; value=&quot;5&quot;/&gt;&lt;property id=&quot;20300&quot; value=&quot;Slide 29 - &amp;quot;Two Extremes&amp;quot;&quot;/&gt;&lt;property id=&quot;20307&quot; value=&quot;1643&quot;/&gt;&lt;/object&gt;&lt;object type=&quot;3&quot; unique_id=&quot;10754&quot;&gt;&lt;property id=&quot;20148&quot; value=&quot;5&quot;/&gt;&lt;property id=&quot;20300&quot; value=&quot;Slide 30 - &amp;quot;Can We Remove All Bugs?&amp;quot;&quot;/&gt;&lt;property id=&quot;20307&quot; value=&quot;1642&quot;/&gt;&lt;/object&gt;&lt;object type=&quot;3&quot; unique_id=&quot;10755&quot;&gt;&lt;property id=&quot;20148&quot; value=&quot;5&quot;/&gt;&lt;property id=&quot;20300&quot; value=&quot;Slide 31 - &amp;quot;What Can We Learn from Failures?&amp;quot;&quot;/&gt;&lt;property id=&quot;20307&quot; value=&quot;1632&quot;/&gt;&lt;/object&gt;&lt;object type=&quot;3&quot; unique_id=&quot;10756&quot;&gt;&lt;property id=&quot;20148&quot; value=&quot;5&quot;/&gt;&lt;property id=&quot;20300&quot; value=&quot;Slide 32 - &amp;quot;How to Handle Defects?&amp;quot;&quot;/&gt;&lt;property id=&quot;20307&quot; value=&quot;1633&quot;/&gt;&lt;/object&gt;&lt;object type=&quot;3&quot; unique_id=&quot;10757&quot;&gt;&lt;property id=&quot;20148&quot; value=&quot;5&quot;/&gt;&lt;property id=&quot;20300&quot; value=&quot;Slide 33 - &amp;quot;What to Learn from Data?&amp;quot;&quot;/&gt;&lt;property id=&quot;20307&quot; value=&quot;1634&quot;/&gt;&lt;/object&gt;&lt;object type=&quot;3&quot; unique_id=&quot;10758&quot;&gt;&lt;property id=&quot;20148&quot; value=&quot;5&quot;/&gt;&lt;property id=&quot;20300&quot; value=&quot;Slide 34 - &amp;quot;What to Learn from Data?&amp;quot;&quot;/&gt;&lt;property id=&quot;20307&quot; value=&quot;1635&quot;/&gt;&lt;/object&gt;&lt;object type=&quot;3&quot; unique_id=&quot;10759&quot;&gt;&lt;property id=&quot;20148&quot; value=&quot;5&quot;/&gt;&lt;property id=&quot;20300&quot; value=&quot;Slide 35 - &amp;quot;A Typical Problem: Question&amp;quot;&quot;/&gt;&lt;property id=&quot;20307&quot; value=&quot;1636&quot;/&gt;&lt;/object&gt;&lt;object type=&quot;3&quot; unique_id=&quot;10760&quot;&gt;&lt;property id=&quot;20148&quot; value=&quot;5&quot;/&gt;&lt;property id=&quot;20300&quot; value=&quot;Slide 36 - &amp;quot;A Typical Problem: Answer&amp;quot;&quot;/&gt;&lt;property id=&quot;20307&quot; value=&quot;1646&quot;/&gt;&lt;/object&gt;&lt;object type=&quot;3&quot; unique_id=&quot;10761&quot;&gt;&lt;property id=&quot;20148&quot; value=&quot;5&quot;/&gt;&lt;property id=&quot;20300&quot; value=&quot;Slide 37 - &amp;quot;Another Typical Problem&amp;quot;&quot;/&gt;&lt;property id=&quot;20307&quot; value=&quot;1611&quot;/&gt;&lt;/object&gt;&lt;object type=&quot;3&quot; unique_id=&quot;10765&quot;&gt;&lt;property id=&quot;20148&quot; value=&quot;5&quot;/&gt;&lt;property id=&quot;20300&quot; value=&quot;Slide 38 - &amp;quot;Terminology&amp;quot;&quot;/&gt;&lt;property id=&quot;20307&quot; value=&quot;1381&quot;/&gt;&lt;/object&gt;&lt;object type=&quot;3&quot; unique_id=&quot;10766&quot;&gt;&lt;property id=&quot;20148&quot; value=&quot;5&quot;/&gt;&lt;property id=&quot;20300&quot; value=&quot;Slide 39 - &amp;quot;Definition: Service&amp;quot;&quot;/&gt;&lt;property id=&quot;20307&quot; value=&quot;1382&quot;/&gt;&lt;/object&gt;&lt;object type=&quot;3&quot; unique_id=&quot;10767&quot;&gt;&lt;property id=&quot;20148&quot; value=&quot;5&quot;/&gt;&lt;property id=&quot;20300&quot; value=&quot;Slide 40 - &amp;quot;Dependability: Treats&amp;quot;&quot;/&gt;&lt;property id=&quot;20307&quot; value=&quot;1384&quot;/&gt;&lt;/object&gt;&lt;object type=&quot;3&quot; unique_id=&quot;10768&quot;&gt;&lt;property id=&quot;20148&quot; value=&quot;5&quot;/&gt;&lt;property id=&quot;20300&quot; value=&quot;Slide 41 - &amp;quot;Definition: Failure&amp;quot;&quot;/&gt;&lt;property id=&quot;20307&quot; value=&quot;1628&quot;/&gt;&lt;/object&gt;&lt;object type=&quot;3&quot; unique_id=&quot;10769&quot;&gt;&lt;property id=&quot;20148&quot; value=&quot;5&quot;/&gt;&lt;property id=&quot;20300&quot; value=&quot;Slide 42 - &amp;quot;Failure Intensity &amp;amp; Density&amp;quot;&quot;/&gt;&lt;property id=&quot;20307&quot; value=&quot;1644&quot;/&gt;&lt;/object&gt;&lt;object type=&quot;3&quot; unique_id=&quot;10770&quot;&gt;&lt;property id=&quot;20148&quot; value=&quot;5&quot;/&gt;&lt;property id=&quot;20300&quot; value=&quot;Slide 43 - &amp;quot;Example: Failure Density&amp;quot;&quot;/&gt;&lt;property id=&quot;20307&quot; value=&quot;1655&quot;/&gt;&lt;/object&gt;&lt;object type=&quot;3&quot; unique_id=&quot;10771&quot;&gt;&lt;property id=&quot;20148&quot; value=&quot;5&quot;/&gt;&lt;property id=&quot;20300&quot; value=&quot;Slide 44 - &amp;quot;Failure Density vs. Inspection Effort &amp;quot;&quot;/&gt;&lt;property id=&quot;20307&quot; value=&quot;1659&quot;/&gt;&lt;/object&gt;&lt;object type=&quot;3&quot; unique_id=&quot;10772&quot;&gt;&lt;property id=&quot;20148&quot; value=&quot;5&quot;/&gt;&lt;property id=&quot;20300&quot; value=&quot;Slide 45 - &amp;quot;Definition: Fault&amp;quot;&quot;/&gt;&lt;property id=&quot;20307&quot; value=&quot;1386&quot;/&gt;&lt;/object&gt;&lt;object type=&quot;3&quot; unique_id=&quot;10773&quot;&gt;&lt;property id=&quot;20148&quot; value=&quot;5&quot;/&gt;&lt;property id=&quot;20300&quot; value=&quot;Slide 46 - &amp;quot;Definition: Error&amp;quot;&quot;/&gt;&lt;property id=&quot;20307&quot; value=&quot;1388&quot;/&gt;&lt;/object&gt;&lt;object type=&quot;3&quot; unique_id=&quot;10774&quot;&gt;&lt;property id=&quot;20148&quot; value=&quot;5&quot;/&gt;&lt;property id=&quot;20300&quot; value=&quot;Slide 47 - &amp;quot;Dependability: Attributes  /1&amp;quot;&quot;/&gt;&lt;property id=&quot;20307&quot; value=&quot;1389&quot;/&gt;&lt;/object&gt;&lt;object type=&quot;3&quot; unique_id=&quot;10775&quot;&gt;&lt;property id=&quot;20148&quot; value=&quot;5&quot;/&gt;&lt;property id=&quot;20300&quot; value=&quot;Slide 48 - &amp;quot;Dependability: Attributes  /2&amp;quot;&quot;/&gt;&lt;property id=&quot;20307&quot; value=&quot;1390&quot;/&gt;&lt;/object&gt;&lt;object type=&quot;3&quot; unique_id=&quot;10776&quot;&gt;&lt;property id=&quot;20148&quot; value=&quot;5&quot;/&gt;&lt;property id=&quot;20300&quot; value=&quot;Slide 49 - &amp;quot;Definition: Availability&amp;quot;&quot;/&gt;&lt;property id=&quot;20307&quot; value=&quot;1391&quot;/&gt;&lt;/object&gt;&lt;object type=&quot;3&quot; unique_id=&quot;10777&quot;&gt;&lt;property id=&quot;20148&quot; value=&quot;5&quot;/&gt;&lt;property id=&quot;20300&quot; value=&quot;Slide 50 - &amp;quot;Definition: Reliability  /1&amp;quot;&quot;/&gt;&lt;property id=&quot;20307&quot; value=&quot;1392&quot;/&gt;&lt;/object&gt;&lt;object type=&quot;3&quot; unique_id=&quot;10778&quot;&gt;&lt;property id=&quot;20148&quot; value=&quot;5&quot;/&gt;&lt;property id=&quot;20300&quot; value=&quot;Slide 51 - &amp;quot;Definition: Reliability  /2&amp;quot;&quot;/&gt;&lt;property id=&quot;20307&quot; value=&quot;1393&quot;/&gt;&lt;/object&gt;&lt;object type=&quot;3&quot; unique_id=&quot;10779&quot;&gt;&lt;property id=&quot;20148&quot; value=&quot;5&quot;/&gt;&lt;property id=&quot;20300&quot; value=&quot;Slide 52 - &amp;quot;Definition: Safety&amp;quot;&quot;/&gt;&lt;property id=&quot;20307&quot; value=&quot;1394&quot;/&gt;&lt;/object&gt;&lt;object type=&quot;3&quot; unique_id=&quot;10780&quot;&gt;&lt;property id=&quot;20148&quot; value=&quot;5&quot;/&gt;&lt;property id=&quot;20300&quot; value=&quot;Slide 53 - &amp;quot;Definition: Confidentiality &amp;quot;&quot;/&gt;&lt;property id=&quot;20307&quot; value=&quot;1395&quot;/&gt;&lt;/object&gt;&lt;object type=&quot;3&quot; unique_id=&quot;10781&quot;&gt;&lt;property id=&quot;20148&quot; value=&quot;5&quot;/&gt;&lt;property id=&quot;20300&quot; value=&quot;Slide 54 - &amp;quot;Definition: Integrity &amp;quot;&quot;/&gt;&lt;property id=&quot;20307&quot; value=&quot;1396&quot;/&gt;&lt;/object&gt;&lt;object type=&quot;3&quot; unique_id=&quot;10782&quot;&gt;&lt;property id=&quot;20148&quot; value=&quot;5&quot;/&gt;&lt;property id=&quot;20300&quot; value=&quot;Slide 55 - &amp;quot;Definition: Maintainability&amp;quot;&quot;/&gt;&lt;property id=&quot;20307&quot; value=&quot;1397&quot;/&gt;&lt;/object&gt;&lt;object type=&quot;3&quot; unique_id=&quot;10783&quot;&gt;&lt;property id=&quot;20148&quot; value=&quot;5&quot;/&gt;&lt;property id=&quot;20300&quot; value=&quot;Slide 56 - &amp;quot;Dependability: Means&amp;quot;&quot;/&gt;&lt;property id=&quot;20307&quot; value=&quot;1398&quot;/&gt;&lt;/object&gt;&lt;object type=&quot;3&quot; unique_id=&quot;10784&quot;&gt;&lt;property id=&quot;20148&quot; value=&quot;5&quot;/&gt;&lt;property id=&quot;20300&quot; value=&quot;Slide 57 - &amp;quot;Definition: Fault Prevention&amp;quot;&quot;/&gt;&lt;property id=&quot;20307&quot; value=&quot;1399&quot;/&gt;&lt;/object&gt;&lt;object type=&quot;3&quot; unique_id=&quot;10785&quot;&gt;&lt;property id=&quot;20148&quot; value=&quot;5&quot;/&gt;&lt;property id=&quot;20300&quot; value=&quot;Slide 58 - &amp;quot;Fault Prevention&amp;quot;&quot;/&gt;&lt;property id=&quot;20307&quot; value=&quot;1400&quot;/&gt;&lt;/object&gt;&lt;object type=&quot;3&quot; unique_id=&quot;10786&quot;&gt;&lt;property id=&quot;20148&quot; value=&quot;5&quot;/&gt;&lt;property id=&quot;20300&quot; value=&quot;Slide 59 - &amp;quot;Definition: Fault Tolerance&amp;quot;&quot;/&gt;&lt;property id=&quot;20307&quot; value=&quot;1403&quot;/&gt;&lt;/object&gt;&lt;object type=&quot;3&quot; unique_id=&quot;10787&quot;&gt;&lt;property id=&quot;20148&quot; value=&quot;5&quot;/&gt;&lt;property id=&quot;20300&quot; value=&quot;Slide 60 - &amp;quot;Fault Tolerance Process&amp;quot;&quot;/&gt;&lt;property id=&quot;20307&quot; value=&quot;1404&quot;/&gt;&lt;/object&gt;&lt;object type=&quot;3&quot; unique_id=&quot;10788&quot;&gt;&lt;property id=&quot;20148&quot; value=&quot;5&quot;/&gt;&lt;property id=&quot;20300&quot; value=&quot;Slide 61 - &amp;quot;Definition: Fault Removal  /1&amp;quot;&quot;/&gt;&lt;property id=&quot;20307&quot; value=&quot;1409&quot;/&gt;&lt;/object&gt;&lt;object type=&quot;3&quot; unique_id=&quot;10789&quot;&gt;&lt;property id=&quot;20148&quot; value=&quot;5&quot;/&gt;&lt;property id=&quot;20300&quot; value=&quot;Slide 62 - &amp;quot;Definition: Fault Removal  /2&amp;quot;&quot;/&gt;&lt;property id=&quot;20307&quot; value=&quot;1418&quot;/&gt;&lt;/object&gt;&lt;object type=&quot;3&quot; unique_id=&quot;10790&quot;&gt;&lt;property id=&quot;20148&quot; value=&quot;5&quot;/&gt;&lt;property id=&quot;20300&quot; value=&quot;Slide 63 - &amp;quot;Definition: Fault Forecasting&amp;quot;&quot;/&gt;&lt;property id=&quot;20307&quot; value=&quot;1410&quot;/&gt;&lt;/object&gt;&lt;object type=&quot;3&quot; unique_id=&quot;10811&quot;&gt;&lt;property id=&quot;20148&quot; value=&quot;5&quot;/&gt;&lt;property id=&quot;20300&quot; value=&quot;Slide 64 - &amp;quot;SRE: Process /1&amp;quot;&quot;/&gt;&lt;property id=&quot;20307&quot; value=&quot;543&quot;/&gt;&lt;/object&gt;&lt;object type=&quot;3&quot; unique_id=&quot;10812&quot;&gt;&lt;property id=&quot;20148&quot; value=&quot;5&quot;/&gt;&lt;property id=&quot;20300&quot; value=&quot;Slide 65 - &amp;quot;SRE: Process /2&amp;quot;&quot;/&gt;&lt;property id=&quot;20307&quot; value=&quot;1661&quot;/&gt;&lt;/object&gt;&lt;object type=&quot;3&quot; unique_id=&quot;10833&quot;&gt;&lt;property id=&quot;20148&quot; value=&quot;5&quot;/&gt;&lt;property id=&quot;20300&quot; value=&quot;Slide 66 - &amp;quot;Conclusions&amp;quot;&quot;/&gt;&lt;property id=&quot;20307&quot; value=&quot;568&quot;/&gt;&lt;/object&gt;&lt;object type=&quot;3&quot; unique_id=&quot;11548&quot;&gt;&lt;property id=&quot;20148&quot; value=&quot;5&quot;/&gt;&lt;property id=&quot;20300&quot; value=&quot;Slide 3 - &amp;quot;Contents&amp;quot;&quot;/&gt;&lt;property id=&quot;20307&quot; value=&quot;1665&quot;/&gt;&lt;/object&gt;&lt;object type=&quot;3&quot; unique_id=&quot;14839&quot;&gt;&lt;property id=&quot;20148&quot; value=&quot;5&quot;/&gt;&lt;property id=&quot;20300&quot; value=&quot;Slide 13 - &amp;quot;What is Quality?&amp;quot;&quot;/&gt;&lt;property id=&quot;20307&quot; value=&quot;1673&quot;/&gt;&lt;/object&gt;&lt;object type=&quot;3&quot; unique_id=&quot;14840&quot;&gt;&lt;property id=&quot;20148&quot; value=&quot;5&quot;/&gt;&lt;property id=&quot;20300&quot; value=&quot;Slide 15 - &amp;quot;What is Software Quality?&amp;quot;&quot;/&gt;&lt;property id=&quot;20307&quot; value=&quot;1674&quot;/&gt;&lt;/object&gt;&lt;object type=&quot;3&quot; unique_id=&quot;14841&quot;&gt;&lt;property id=&quot;20148&quot; value=&quot;5&quot;/&gt;&lt;property id=&quot;20300&quot; value=&quot;Slide 16 - &amp;quot;Definition: Software Quality&amp;quot;&quot;/&gt;&lt;property id=&quot;20307&quot; value=&quot;1675&quot;/&gt;&lt;/object&gt;&lt;object type=&quot;3&quot; unique_id=&quot;14844&quot;&gt;&lt;property id=&quot;20148&quot; value=&quot;5&quot;/&gt;&lt;property id=&quot;20300&quot; value=&quot;Slide 20 - &amp;quot;Quality vs. Project Costs&amp;quot;&quot;/&gt;&lt;property id=&quot;20307&quot; value=&quot;1676&quot;/&gt;&lt;/object&gt;&lt;object type=&quot;3&quot; unique_id=&quot;14845&quot;&gt;&lt;property id=&quot;20148&quot; value=&quot;5&quot;/&gt;&lt;property id=&quot;20300&quot; value=&quot;Slide 21 - &amp;quot;Total Cost Distribution&amp;quot;&quot;/&gt;&lt;property id=&quot;20307&quot; value=&quot;1677&quot;/&gt;&lt;/object&gt;&lt;object type=&quot;3&quot; unique_id=&quot;14846&quot;&gt;&lt;property id=&quot;20148&quot; value=&quot;5&quot;/&gt;&lt;property id=&quot;20300&quot; value=&quot;Slide 22 - &amp;quot;1) How to Build Quality into a System?&amp;quot;&quot;/&gt;&lt;property id=&quot;20307&quot; value=&quot;1678&quot;/&gt;&lt;/object&gt;&lt;object type=&quot;3&quot; unique_id=&quot;14847&quot;&gt;&lt;property id=&quot;20148&quot; value=&quot;5&quot;/&gt;&lt;property id=&quot;20300&quot; value=&quot;Slide 23 - &amp;quot;2) How to Assess Quality of a System?&amp;quot;&quot;/&gt;&lt;property id=&quot;20307&quot; value=&quot;1682&quot;/&gt;&lt;/object&gt;&lt;object type=&quot;3&quot; unique_id=&quot;14848&quot;&gt;&lt;property id=&quot;20148&quot; value=&quot;5&quot;/&gt;&lt;property id=&quot;20300&quot; value=&quot;Slide 24 - &amp;quot;How Do We Assess Quality?&amp;quot;&quot;/&gt;&lt;property id=&quot;20307&quot; value=&quot;1687&quot;/&gt;&lt;/object&gt;&lt;object type=&quot;3&quot; unique_id=&quot;14849&quot;&gt;&lt;property id=&quot;20148&quot; value=&quot;5&quot;/&gt;&lt;property id=&quot;20300&quot; value=&quot;Slide 25 - &amp;quot;Pre-release Quality&amp;quot;&quot;/&gt;&lt;property id=&quot;20307&quot; value=&quot;1688&quot;/&gt;&lt;/object&gt;&lt;object type=&quot;3&quot; unique_id=&quot;15182&quot;&gt;&lt;property id=&quot;20148&quot; value=&quot;5&quot;/&gt;&lt;property id=&quot;20300&quot; value=&quot;Slide 67&quot;/&gt;&lt;property id=&quot;20307&quot; value=&quot;1689&quot;/&gt;&lt;/object&gt;&lt;object type=&quot;3&quot; unique_id=&quot;15291&quot;&gt;&lt;property id=&quot;20148&quot; value=&quot;5&quot;/&gt;&lt;property id=&quot;20300&quot; value=&quot;Slide 14 - &amp;quot;Quality: Various Views&amp;quot;&quot;/&gt;&lt;property id=&quot;20307&quot; value=&quot;1690&quot;/&gt;&lt;/object&gt;&lt;object type=&quot;3&quot; unique_id=&quot;15721&quot;&gt;&lt;property id=&quot;20148&quot; value=&quot;5&quot;/&gt;&lt;property id=&quot;20300&quot; value=&quot;Slide 17 - &amp;quot;Quality Model: ISO 9126&amp;quot;&quot;/&gt;&lt;property id=&quot;20307&quot; value=&quot;1694&quot;/&gt;&lt;/object&gt;&lt;object type=&quot;3&quot; unique_id=&quot;15722&quot;&gt;&lt;property id=&quot;20148&quot; value=&quot;5&quot;/&gt;&lt;property id=&quot;20300&quot; value=&quot;Slide 18 - &amp;quot;Quality Model – Structure&amp;quot;&quot;/&gt;&lt;property id=&quot;20307&quot; value=&quot;1691&quot;/&gt;&lt;/object&gt;&lt;object type=&quot;3&quot; unique_id=&quot;15723&quot;&gt;&lt;property id=&quot;20148&quot; value=&quot;5&quot;/&gt;&lt;property id=&quot;20300&quot; value=&quot;Slide 19 - &amp;quot;Example: Attribute Expansion&amp;quot;&quot;/&gt;&lt;property id=&quot;20307&quot; value=&quot;1692&quot;/&gt;&lt;/object&gt;&lt;object type=&quot;3&quot; unique_id=&quot;15932&quot;&gt;&lt;property id=&quot;20148&quot; value=&quot;5&quot;/&gt;&lt;property id=&quot;20300&quot; value=&quot;Slide 4 - &amp;quot;What Affects Quality?&amp;quot;&quot;/&gt;&lt;property id=&quot;20307&quot; value=&quot;1696&quot;/&gt;&lt;/object&gt;&lt;object type=&quot;3&quot; unique_id=&quot;15933&quot;&gt;&lt;property id=&quot;20148&quot; value=&quot;5&quot;/&gt;&lt;property id=&quot;20300&quot; value=&quot;Slide 5 - &amp;quot;What Affects Software Quality?&amp;quot;&quot;/&gt;&lt;property id=&quot;20307&quot; value=&quot;1697&quot;/&gt;&lt;/object&gt;&lt;object type=&quot;3&quot; unique_id=&quot;15934&quot;&gt;&lt;property id=&quot;20148&quot; value=&quot;5&quot;/&gt;&lt;property id=&quot;20300&quot; value=&quot;Slide 7 - &amp;quot;Software Reliability&amp;quot;&quot;/&gt;&lt;property id=&quot;20307&quot; value=&quot;1695&quot;/&gt;&lt;/object&gt;&lt;/object&gt;&lt;object type=&quot;8&quot; unique_id=&quot;10935&quot;&gt;&lt;/object&gt;&lt;/object&gt;&lt;/database&gt;"/>
  <p:tag name="SECTOMILLISECCONVERTED" val="1"/>
</p:tagLst>
</file>

<file path=ppt/theme/theme1.xml><?xml version="1.0" encoding="utf-8"?>
<a:theme xmlns:a="http://schemas.openxmlformats.org/drawingml/2006/main" name="UofC_template">
  <a:themeElements>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ofC_template">
      <a:majorFont>
        <a:latin typeface="Arial Rounded MT Bold"/>
        <a:ea typeface="HGあかね平成丸ｺﾞｼｯｸ体W8-S"/>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lnDef>
  </a:objectDefaults>
  <a:extraClrSchemeLst>
    <a:extraClrScheme>
      <a:clrScheme name="UofC_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ofC_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ofC_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ofC_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ofC_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ofC_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UofC_template</Template>
  <TotalTime>8064</TotalTime>
  <Words>4843</Words>
  <Application>Microsoft Office PowerPoint</Application>
  <PresentationFormat>On-screen Show (4:3)</PresentationFormat>
  <Paragraphs>747</Paragraphs>
  <Slides>64</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64</vt:i4>
      </vt:variant>
    </vt:vector>
  </HeadingPairs>
  <TitlesOfParts>
    <vt:vector size="75" baseType="lpstr">
      <vt:lpstr>Arial</vt:lpstr>
      <vt:lpstr>Arial Rounded MT Bold</vt:lpstr>
      <vt:lpstr>Monotype Sorts</vt:lpstr>
      <vt:lpstr>Tahoma</vt:lpstr>
      <vt:lpstr>Times New Roman</vt:lpstr>
      <vt:lpstr>Wingdings</vt:lpstr>
      <vt:lpstr>Wingdings 3</vt:lpstr>
      <vt:lpstr>UofC_template</vt:lpstr>
      <vt:lpstr>Photo Editor 写真</vt:lpstr>
      <vt:lpstr>Photo Editor Photo</vt:lpstr>
      <vt:lpstr>数式</vt:lpstr>
      <vt:lpstr>SENG 438 Software Testing, Reliability &amp; Quality</vt:lpstr>
      <vt:lpstr>Introduction</vt:lpstr>
      <vt:lpstr>Relationship to Other SENG Courses</vt:lpstr>
      <vt:lpstr>Contents</vt:lpstr>
      <vt:lpstr>Contents</vt:lpstr>
      <vt:lpstr>Objectives</vt:lpstr>
      <vt:lpstr>CEAB Graduate Attributes</vt:lpstr>
      <vt:lpstr>Theory + Practice</vt:lpstr>
      <vt:lpstr>Course Delivery</vt:lpstr>
      <vt:lpstr>What Do You Need to Know?</vt:lpstr>
      <vt:lpstr>Detailed Contents</vt:lpstr>
      <vt:lpstr>Contents (cont’d)</vt:lpstr>
      <vt:lpstr>Assignments</vt:lpstr>
      <vt:lpstr>Assignments - Policies</vt:lpstr>
      <vt:lpstr>Lab Activities</vt:lpstr>
      <vt:lpstr>Lab Activities: Late Reports</vt:lpstr>
      <vt:lpstr>Lab Activities: Groups</vt:lpstr>
      <vt:lpstr>Lab Activities: Demos</vt:lpstr>
      <vt:lpstr>Project Presentation &amp; Report</vt:lpstr>
      <vt:lpstr>Group work: Very Important</vt:lpstr>
      <vt:lpstr>Why Group Work?</vt:lpstr>
      <vt:lpstr>Missing &amp; Deferrals</vt:lpstr>
      <vt:lpstr>Examinations</vt:lpstr>
      <vt:lpstr>Books and Textbooks</vt:lpstr>
      <vt:lpstr>Books and Textbooks</vt:lpstr>
      <vt:lpstr>Other Study Materials</vt:lpstr>
      <vt:lpstr>Question to Ask</vt:lpstr>
      <vt:lpstr>Pre-Assessment Question</vt:lpstr>
      <vt:lpstr>Now Your Turn</vt:lpstr>
      <vt:lpstr>Section 2</vt:lpstr>
      <vt:lpstr>What Affects Quality?</vt:lpstr>
      <vt:lpstr>What Affects Software Quality?</vt:lpstr>
      <vt:lpstr>Terminology &amp; Scope</vt:lpstr>
      <vt:lpstr>Software Testing</vt:lpstr>
      <vt:lpstr>Software Reliability</vt:lpstr>
      <vt:lpstr>Software Quality</vt:lpstr>
      <vt:lpstr>Definition: Service</vt:lpstr>
      <vt:lpstr>Dependability: Threats</vt:lpstr>
      <vt:lpstr>Definition: Failure</vt:lpstr>
      <vt:lpstr>Failure Intensity &amp; Density</vt:lpstr>
      <vt:lpstr>Example: Failure Density</vt:lpstr>
      <vt:lpstr>Failure Density vs. Inspection Effort </vt:lpstr>
      <vt:lpstr>Testing vs. Inspection</vt:lpstr>
      <vt:lpstr>Inspections or Testing?</vt:lpstr>
      <vt:lpstr>Definition: Fault</vt:lpstr>
      <vt:lpstr>Definition: Error</vt:lpstr>
      <vt:lpstr>Dependability: Attributes  /1</vt:lpstr>
      <vt:lpstr>Dependability: Attributes  /2</vt:lpstr>
      <vt:lpstr>Definition: Availability</vt:lpstr>
      <vt:lpstr>Definition: Reliability  /1</vt:lpstr>
      <vt:lpstr>Definition: Reliability  /2</vt:lpstr>
      <vt:lpstr>Definition: Safety</vt:lpstr>
      <vt:lpstr>Definition: Confidentiality </vt:lpstr>
      <vt:lpstr>Definition: Integrity </vt:lpstr>
      <vt:lpstr>Definition: Maintainability</vt:lpstr>
      <vt:lpstr>Dependability: Means</vt:lpstr>
      <vt:lpstr>Definition: Fault Prevention</vt:lpstr>
      <vt:lpstr>Fault Prevention</vt:lpstr>
      <vt:lpstr>Definition: Fault Tolerance</vt:lpstr>
      <vt:lpstr>Fault Tolerance Process</vt:lpstr>
      <vt:lpstr>Definition: Fault Removal  /1</vt:lpstr>
      <vt:lpstr>Definition: Fault Removal  /2</vt:lpstr>
      <vt:lpstr>Definition: Fault Forecasting</vt:lpstr>
      <vt:lpstr>PowerPoint Presentation</vt:lpstr>
    </vt:vector>
  </TitlesOfParts>
  <Company>埼玉大学情報システム工学科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521</dc:title>
  <dc:subject>Behrouz H. Far</dc:subject>
  <dc:creator>Behrouz H. Far</dc:creator>
  <cp:lastModifiedBy>Behrouz Far</cp:lastModifiedBy>
  <cp:revision>620</cp:revision>
  <cp:lastPrinted>2000-05-10T02:49:50Z</cp:lastPrinted>
  <dcterms:created xsi:type="dcterms:W3CDTF">1997-04-20T23:51:09Z</dcterms:created>
  <dcterms:modified xsi:type="dcterms:W3CDTF">2019-01-10T19:53:58Z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50</vt:i4>
  </property>
  <property fmtid="{D5CDD505-2E9C-101B-9397-08002B2CF9AE}" pid="5" name="ScreenSize">
    <vt:i4>2</vt:i4>
  </property>
  <property fmtid="{D5CDD505-2E9C-101B-9397-08002B2CF9AE}" pid="6" name="ScreenUsage">
    <vt:i4>2</vt:i4>
  </property>
  <property fmtid="{D5CDD505-2E9C-101B-9397-08002B2CF9AE}" pid="7" name="MailAddress">
    <vt:lpwstr>far@cit.ics.saitama-u.ac.jp</vt:lpwstr>
  </property>
  <property fmtid="{D5CDD505-2E9C-101B-9397-08002B2CF9AE}" pid="8" name="HomePage">
    <vt:lpwstr>http://www.cit.ics.saitama-u.ac.jp/~far/</vt:lpwstr>
  </property>
  <property fmtid="{D5CDD505-2E9C-101B-9397-08002B2CF9AE}" pid="9" name="Other">
    <vt:lpwstr>知識工学（53240）</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false</vt:bool>
  </property>
  <property fmtid="{D5CDD505-2E9C-101B-9397-08002B2CF9AE}" pid="13" name="BackColor">
    <vt:i4>16777215</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Z:\lect_99\Ke99\Html</vt:lpwstr>
  </property>
</Properties>
</file>